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3"/>
  </p:notesMasterIdLst>
  <p:sldIdLst>
    <p:sldId id="256" r:id="rId2"/>
    <p:sldId id="282" r:id="rId3"/>
    <p:sldId id="281" r:id="rId4"/>
    <p:sldId id="258" r:id="rId5"/>
    <p:sldId id="261" r:id="rId6"/>
    <p:sldId id="259" r:id="rId7"/>
    <p:sldId id="262" r:id="rId8"/>
    <p:sldId id="263" r:id="rId9"/>
    <p:sldId id="265" r:id="rId10"/>
    <p:sldId id="266" r:id="rId11"/>
    <p:sldId id="283" r:id="rId12"/>
    <p:sldId id="284" r:id="rId13"/>
    <p:sldId id="285" r:id="rId14"/>
    <p:sldId id="288" r:id="rId15"/>
    <p:sldId id="289" r:id="rId16"/>
    <p:sldId id="290" r:id="rId17"/>
    <p:sldId id="291" r:id="rId18"/>
    <p:sldId id="292" r:id="rId19"/>
    <p:sldId id="268" r:id="rId20"/>
    <p:sldId id="269" r:id="rId21"/>
    <p:sldId id="270" r:id="rId22"/>
    <p:sldId id="271" r:id="rId23"/>
    <p:sldId id="272" r:id="rId24"/>
    <p:sldId id="287" r:id="rId25"/>
    <p:sldId id="273" r:id="rId26"/>
    <p:sldId id="274" r:id="rId27"/>
    <p:sldId id="275" r:id="rId28"/>
    <p:sldId id="276" r:id="rId29"/>
    <p:sldId id="277" r:id="rId30"/>
    <p:sldId id="278" r:id="rId31"/>
    <p:sldId id="279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6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6883402-29AF-49BD-A66A-F9F7A3FA9528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5CBAFC1-570A-4EAF-9866-34C20681A7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7581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866A481-0BAE-4BFD-8384-5FFED29ECED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39F87-39C1-4FCD-9084-66EC60C04B93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895C7-4C2F-4A4F-B4B9-82937E512D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225384-2D31-4EAA-8152-6E446794B3DF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2C635-A83A-4053-8F20-82717CEFDC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2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200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6B4DE-A569-4883-ABE0-A645CF89C259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F9287-7AAC-459D-9ED3-686CD719D8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1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F7730-846F-4519-9148-E6483DF8DF8F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50308-AD63-4432-9937-E7C9067CA2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pic>
        <p:nvPicPr>
          <p:cNvPr id="5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8"/>
            <a:ext cx="6248400" cy="1456373"/>
          </a:xfrm>
        </p:spPr>
        <p:txBody>
          <a:bodyPr anchor="t"/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1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D3FB2-4933-4A1C-83DB-F26781F05BC9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0D9FA-E9A9-48B1-911B-021E586DA9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20C1A-9176-41A0-A560-A168746865FA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BBD28-9D59-4962-905F-A7EF250322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rcRect/>
          <a:stretch>
            <a:fillRect/>
          </a:stretch>
        </p:blipFill>
        <p:spPr bwMode="auto">
          <a:xfrm>
            <a:off x="0" y="1619250"/>
            <a:ext cx="9144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1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EB693-F816-4E59-8666-6374D0978346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712CB-FB20-4C9B-80C2-9E43CAABF8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E204B-1C2B-4CB2-B7A4-9333110D07D2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A8D2B-1D65-48DA-A6EC-F25336CECA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55D74-3AF7-4893-9379-DB012E018C8C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A2A02-E7B1-4BF6-90D6-0834DAEC8E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2" y="1676400"/>
            <a:ext cx="2819399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2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00B82-CB7B-46B8-8901-44C83503672B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2D833-C9A4-455B-83A8-465D98968C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que 9"/>
          <p:cNvSpPr/>
          <p:nvPr/>
        </p:nvSpPr>
        <p:spPr>
          <a:xfrm>
            <a:off x="1463675" y="1847850"/>
            <a:ext cx="3089275" cy="3089275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 rtlCol="0"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7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1EA4E-1AB9-41A0-BD13-8E4BD3BB757B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CAC11-9465-4F2B-88F7-ED8C59E733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window3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71600" y="2057400"/>
            <a:ext cx="6400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aseline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A3C1AFC-38DE-478D-BEDA-C118F8C1F79A}" type="datetimeFigureOut">
              <a:rPr lang="ru-RU"/>
              <a:pPr>
                <a:defRPr/>
              </a:pPr>
              <a:t>03.03.2017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438" y="63642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baseline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19B8F73-279C-467F-83A7-8ECBB4FD14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692" r:id="rId7"/>
    <p:sldLayoutId id="2147483693" r:id="rId8"/>
    <p:sldLayoutId id="2147483702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kern="1200" cap="all" spc="3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nstant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indent="-273050" algn="l" rtl="0" fontAlgn="base">
        <a:lnSpc>
          <a:spcPct val="150000"/>
        </a:lnSpc>
        <a:spcBef>
          <a:spcPct val="20000"/>
        </a:spcBef>
        <a:spcAft>
          <a:spcPct val="0"/>
        </a:spcAft>
        <a:buFont typeface="Wingdings" pitchFamily="2" charset="2"/>
        <a:buChar char="v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slide" Target="slide3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5.xml"/><Relationship Id="rId4" Type="http://schemas.openxmlformats.org/officeDocument/2006/relationships/image" Target="../media/image37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7.xml"/><Relationship Id="rId4" Type="http://schemas.openxmlformats.org/officeDocument/2006/relationships/image" Target="../media/image42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10" Type="http://schemas.openxmlformats.org/officeDocument/2006/relationships/slide" Target="slide3.xml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3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5" Type="http://schemas.openxmlformats.org/officeDocument/2006/relationships/image" Target="../media/image61.gif"/><Relationship Id="rId4" Type="http://schemas.openxmlformats.org/officeDocument/2006/relationships/slide" Target="slide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5.xml"/><Relationship Id="rId4" Type="http://schemas.openxmlformats.org/officeDocument/2006/relationships/image" Target="../media/image6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6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7" Type="http://schemas.openxmlformats.org/officeDocument/2006/relationships/slide" Target="slide28.xml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7" Type="http://schemas.openxmlformats.org/officeDocument/2006/relationships/slide" Target="slide29.xml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jpeg"/><Relationship Id="rId5" Type="http://schemas.openxmlformats.org/officeDocument/2006/relationships/image" Target="../media/image83.jpeg"/><Relationship Id="rId4" Type="http://schemas.openxmlformats.org/officeDocument/2006/relationships/image" Target="../media/image8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7" Type="http://schemas.openxmlformats.org/officeDocument/2006/relationships/slide" Target="slide30.xml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jpeg"/><Relationship Id="rId5" Type="http://schemas.openxmlformats.org/officeDocument/2006/relationships/image" Target="../media/image88.jpeg"/><Relationship Id="rId4" Type="http://schemas.openxmlformats.org/officeDocument/2006/relationships/image" Target="../media/image8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3" Type="http://schemas.openxmlformats.org/officeDocument/2006/relationships/slide" Target="slide4.xml"/><Relationship Id="rId7" Type="http://schemas.openxmlformats.org/officeDocument/2006/relationships/slide" Target="slide20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2.xml"/><Relationship Id="rId11" Type="http://schemas.openxmlformats.org/officeDocument/2006/relationships/slide" Target="slide11.xml"/><Relationship Id="rId5" Type="http://schemas.openxmlformats.org/officeDocument/2006/relationships/slide" Target="slide27.xml"/><Relationship Id="rId10" Type="http://schemas.openxmlformats.org/officeDocument/2006/relationships/slide" Target="slide6.xml"/><Relationship Id="rId4" Type="http://schemas.openxmlformats.org/officeDocument/2006/relationships/slide" Target="slide31.xml"/><Relationship Id="rId9" Type="http://schemas.openxmlformats.org/officeDocument/2006/relationships/slide" Target="slide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93.png"/><Relationship Id="rId4" Type="http://schemas.openxmlformats.org/officeDocument/2006/relationships/image" Target="../media/image9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slide" Target="slide5.xml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slide" Target="slide3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slide" Target="slide3.xml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00113" y="2062163"/>
            <a:ext cx="7632700" cy="1295400"/>
          </a:xfrm>
        </p:spPr>
        <p:txBody>
          <a:bodyPr wrap="square" numCol="1" compatLnSpc="1">
            <a:prstTxWarp prst="textNoShape">
              <a:avLst/>
            </a:prstTxWarp>
            <a:noAutofit/>
          </a:bodyPr>
          <a:lstStyle/>
          <a:p>
            <a:r>
              <a:rPr lang="ru-RU" sz="2400" b="1" cap="none" dirty="0" smtClean="0"/>
              <a:t>ПРОЕКТНО-ИССЛЕДОВАТЕЛЬСКАЯ ДЕЯТЕЛЬНОСТЬ</a:t>
            </a:r>
            <a:r>
              <a:rPr lang="ru-RU" sz="2400" b="1" cap="none" dirty="0" smtClean="0"/>
              <a:t/>
            </a:r>
            <a:br>
              <a:rPr lang="ru-RU" sz="2400" b="1" cap="none" dirty="0" smtClean="0"/>
            </a:br>
            <a:r>
              <a:rPr lang="ru-RU" sz="2400" b="1" cap="none" dirty="0" smtClean="0"/>
              <a:t/>
            </a:r>
            <a:br>
              <a:rPr lang="ru-RU" sz="2400" b="1" cap="none" dirty="0" smtClean="0"/>
            </a:br>
            <a:r>
              <a:rPr lang="ru-RU" sz="2400" b="1" cap="none" dirty="0" smtClean="0">
                <a:solidFill>
                  <a:srgbClr val="7030A0"/>
                </a:solidFill>
              </a:rPr>
              <a:t>«ПРАВИЛЬНЫЕ МНОГОГРАННИКИ И ИХ ЗВЕЗДЧАТЫЕ ФОРМЫ»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350" y="3933825"/>
            <a:ext cx="6400800" cy="143986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600" dirty="0" smtClean="0"/>
              <a:t>Работу выполнила Булгакова  Анастасия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600" dirty="0" smtClean="0"/>
              <a:t>11 Б класс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600" dirty="0" smtClean="0"/>
              <a:t>Школа №292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600" dirty="0" smtClean="0"/>
              <a:t>27.01.2017</a:t>
            </a:r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6443663" y="4941888"/>
            <a:ext cx="2881312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Руководитель: Афанасьева В. 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27113" y="1741488"/>
          <a:ext cx="7056783" cy="37997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7901"/>
                <a:gridCol w="1007901"/>
                <a:gridCol w="1007901"/>
                <a:gridCol w="1007901"/>
                <a:gridCol w="1007901"/>
                <a:gridCol w="1008639"/>
                <a:gridCol w="1008639"/>
              </a:tblGrid>
              <a:tr h="6384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Названия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22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Тетраэдр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22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Гексаэдр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22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Октаэдр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22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Додекаэдр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22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Икосаэдр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4635" name="Rectangle 6"/>
          <p:cNvSpPr>
            <a:spLocks noChangeArrowheads="1"/>
          </p:cNvSpPr>
          <p:nvPr/>
        </p:nvSpPr>
        <p:spPr bwMode="auto">
          <a:xfrm>
            <a:off x="1738313" y="1179513"/>
            <a:ext cx="5846762" cy="112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altLang="ru-RU">
                <a:latin typeface="Calibri" pitchFamily="34" charset="0"/>
                <a:cs typeface="Times New Roman" pitchFamily="18" charset="0"/>
              </a:rPr>
              <a:t>Решив систему в целых числах, получим ровно 5 случаев:</a:t>
            </a:r>
            <a:br>
              <a:rPr lang="ru-RU" altLang="ru-RU">
                <a:latin typeface="Calibri" pitchFamily="34" charset="0"/>
                <a:cs typeface="Times New Roman" pitchFamily="18" charset="0"/>
              </a:rPr>
            </a:br>
            <a:r>
              <a:rPr lang="ru-RU" altLang="ru-RU" sz="1100">
                <a:latin typeface="Calibri" pitchFamily="34" charset="0"/>
                <a:cs typeface="Times New Roman" pitchFamily="18" charset="0"/>
              </a:rPr>
              <a:t/>
            </a:r>
            <a:br>
              <a:rPr lang="ru-RU" altLang="ru-RU" sz="1100">
                <a:latin typeface="Calibri" pitchFamily="34" charset="0"/>
                <a:cs typeface="Times New Roman" pitchFamily="18" charset="0"/>
              </a:rPr>
            </a:br>
            <a:endParaRPr lang="ru-RU" altLang="ru-RU" sz="600">
              <a:cs typeface="Arial" charset="0"/>
            </a:endParaRPr>
          </a:p>
          <a:p>
            <a:pPr eaLnBrk="0" hangingPunct="0"/>
            <a:endParaRPr lang="ru-RU" altLang="ru-RU" sz="3200">
              <a:cs typeface="Arial" charset="0"/>
            </a:endParaRPr>
          </a:p>
        </p:txBody>
      </p:sp>
      <p:sp>
        <p:nvSpPr>
          <p:cNvPr id="24636" name="Rectangle 7"/>
          <p:cNvSpPr>
            <a:spLocks noChangeArrowheads="1"/>
          </p:cNvSpPr>
          <p:nvPr/>
        </p:nvSpPr>
        <p:spPr bwMode="auto">
          <a:xfrm>
            <a:off x="1533525" y="369570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>
              <a:cs typeface="Arial" charset="0"/>
            </a:endParaRPr>
          </a:p>
        </p:txBody>
      </p:sp>
      <p:pic>
        <p:nvPicPr>
          <p:cNvPr id="24637" name="Рисунок 9" descr="C:\Users\РиК\Desktop\ПРОЕКТ\картинки\tetraed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1875" y="2584450"/>
            <a:ext cx="4064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38" name="Рисунок 10" descr="C:\Users\РиК\Desktop\ПРОЕКТ\картинки\2000px-Hexahedron.sv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13625" y="3233738"/>
            <a:ext cx="342900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39" name="Рисунок 11" descr="C:\Users\РиК\Desktop\144px-Zeroth_stellation_of_octahedron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80288" y="3879850"/>
            <a:ext cx="387350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40" name="Рисунок 12" descr="C:\Users\РиК\Desktop\Zeroth_stellation_of_dodecahedron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89813" y="4532313"/>
            <a:ext cx="379412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41" name="Рисунок 13" descr="C:\Users\РиК\Desktop\144px-Zeroth_stellation_of_icosahedron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08863" y="5108575"/>
            <a:ext cx="35242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32-конечная звезда 14">
            <a:hlinkClick r:id="rId7" action="ppaction://hlinksldjump"/>
          </p:cNvPr>
          <p:cNvSpPr/>
          <p:nvPr/>
        </p:nvSpPr>
        <p:spPr>
          <a:xfrm>
            <a:off x="7667625" y="5516563"/>
            <a:ext cx="1296988" cy="1225550"/>
          </a:xfrm>
          <a:prstGeom prst="star32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chemeClr val="tx1"/>
                </a:solidFill>
              </a:rPr>
              <a:t>На главную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</a:rPr>
              <a:t>Понятие симметрии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276475"/>
            <a:ext cx="6400800" cy="3048000"/>
          </a:xfrm>
        </p:spPr>
        <p:txBody>
          <a:bodyPr rtlCol="0">
            <a:normAutofit fontScale="92500" lnSpcReduction="20000"/>
          </a:bodyPr>
          <a:lstStyle/>
          <a:p>
            <a:pPr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600" b="1" dirty="0" smtClean="0"/>
              <a:t>Симметрией фигуры </a:t>
            </a:r>
            <a:r>
              <a:rPr lang="ru-RU" sz="1600" dirty="0" smtClean="0"/>
              <a:t>называется свойство фигуры, состоящее в том, что существует её нетождественное движение, совмещающее её саму с собой. </a:t>
            </a:r>
          </a:p>
          <a:p>
            <a:pPr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600" dirty="0" smtClean="0"/>
              <a:t>Слово «симметрия» происходит от греческого и означает «соразмерность».</a:t>
            </a:r>
          </a:p>
          <a:p>
            <a:pPr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600" dirty="0" smtClean="0"/>
              <a:t>Симметрия играет огромную роль в искусстве, особенно ясную в орнаментах и архитектуре.</a:t>
            </a:r>
          </a:p>
          <a:p>
            <a:pPr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600" dirty="0" smtClean="0"/>
              <a:t>Симметрия фигуры тем больше, чем больше движений , которые совмещают ее саму с собой.</a:t>
            </a:r>
          </a:p>
        </p:txBody>
      </p:sp>
      <p:sp>
        <p:nvSpPr>
          <p:cNvPr id="4" name="12-конечная звезда 3">
            <a:hlinkClick r:id="rId2" action="ppaction://hlinksldjump"/>
          </p:cNvPr>
          <p:cNvSpPr/>
          <p:nvPr/>
        </p:nvSpPr>
        <p:spPr>
          <a:xfrm>
            <a:off x="8027988" y="5848350"/>
            <a:ext cx="936625" cy="893763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8316913" y="6115050"/>
            <a:ext cx="431800" cy="358775"/>
          </a:xfrm>
          <a:prstGeom prst="rightArrow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50" y="1158875"/>
            <a:ext cx="7593013" cy="685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</a:rPr>
              <a:t>Центральная симметрия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6626" name="Объект 2"/>
          <p:cNvSpPr>
            <a:spLocks noGrp="1"/>
          </p:cNvSpPr>
          <p:nvPr>
            <p:ph idx="1"/>
          </p:nvPr>
        </p:nvSpPr>
        <p:spPr>
          <a:xfrm>
            <a:off x="755650" y="2133600"/>
            <a:ext cx="7345363" cy="1008063"/>
          </a:xfrm>
        </p:spPr>
        <p:txBody>
          <a:bodyPr/>
          <a:lstStyle/>
          <a:p>
            <a:pPr indent="0" algn="ctr">
              <a:buFont typeface="Wingdings" pitchFamily="2" charset="2"/>
              <a:buNone/>
            </a:pPr>
            <a:r>
              <a:rPr lang="ru-RU" sz="1400" i="1" smtClean="0"/>
              <a:t>Точки А и В называются центрально симметричными относительно точки О, если О является серединой отрезка АВ, точка О является симметричной самой себе.</a:t>
            </a:r>
          </a:p>
          <a:p>
            <a:pPr indent="0">
              <a:buFont typeface="Wingdings" pitchFamily="2" charset="2"/>
              <a:buNone/>
            </a:pPr>
            <a:endParaRPr lang="ru-RU" sz="1400" i="1" smtClean="0"/>
          </a:p>
        </p:txBody>
      </p:sp>
      <p:sp>
        <p:nvSpPr>
          <p:cNvPr id="26627" name="TextBox 3"/>
          <p:cNvSpPr txBox="1">
            <a:spLocks noChangeArrowheads="1"/>
          </p:cNvSpPr>
          <p:nvPr/>
        </p:nvSpPr>
        <p:spPr bwMode="auto">
          <a:xfrm>
            <a:off x="1014413" y="2997200"/>
            <a:ext cx="3600450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>
                <a:latin typeface="Constantia" pitchFamily="18" charset="0"/>
              </a:rPr>
              <a:t>Центральная симметрия меняет направление на противоположное, так как центральная симметрия- движение.</a:t>
            </a:r>
          </a:p>
          <a:p>
            <a:pPr marL="342900" indent="-342900">
              <a:buFontTx/>
              <a:buAutoNum type="arabicPeriod"/>
            </a:pPr>
            <a:r>
              <a:rPr lang="ru-RU">
                <a:latin typeface="Constantia" pitchFamily="18" charset="0"/>
              </a:rPr>
              <a:t>Преобразование, обратное центральной симметрии, является тоже центральной симметрией. </a:t>
            </a:r>
          </a:p>
        </p:txBody>
      </p:sp>
      <p:pic>
        <p:nvPicPr>
          <p:cNvPr id="26628" name="Picture 2" descr="C:\Users\РиК\Desktop\arch 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14863" y="3068638"/>
            <a:ext cx="33734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3" descr="C:\Users\РиК\Desktop\geom9atan-96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4221163"/>
            <a:ext cx="2163763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12-конечная звезда 6">
            <a:hlinkClick r:id="rId4" action="ppaction://hlinksldjump"/>
          </p:cNvPr>
          <p:cNvSpPr/>
          <p:nvPr/>
        </p:nvSpPr>
        <p:spPr>
          <a:xfrm>
            <a:off x="8027988" y="5848350"/>
            <a:ext cx="936625" cy="893763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8316913" y="6115050"/>
            <a:ext cx="431800" cy="358775"/>
          </a:xfrm>
          <a:prstGeom prst="rightArrow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68413"/>
            <a:ext cx="6400800" cy="685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</a:rPr>
              <a:t>Зеркальная симметрия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6013" y="2133600"/>
            <a:ext cx="6769100" cy="2168525"/>
          </a:xfrm>
        </p:spPr>
        <p:txBody>
          <a:bodyPr rtlCol="0">
            <a:normAutofit fontScale="92500" lnSpcReduction="10000"/>
          </a:bodyPr>
          <a:lstStyle/>
          <a:p>
            <a:pPr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600" b="1" i="1" dirty="0" smtClean="0"/>
              <a:t>Зеркальная симметрия- симметрия относительно плоскости. </a:t>
            </a:r>
          </a:p>
          <a:p>
            <a:pPr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600" i="1" dirty="0" smtClean="0"/>
              <a:t>Отображение пространства на себя, при котором каждой точке соответствует точка, симметричная относительно данной плоскости, называется </a:t>
            </a:r>
            <a:r>
              <a:rPr lang="ru-RU" sz="1600" b="1" i="1" dirty="0" smtClean="0"/>
              <a:t>зеркальной симметрией</a:t>
            </a:r>
            <a:r>
              <a:rPr lang="ru-RU" sz="1600" i="1" dirty="0" smtClean="0"/>
              <a:t>.</a:t>
            </a:r>
          </a:p>
          <a:p>
            <a:pPr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600" dirty="0" smtClean="0"/>
              <a:t>Точки А и А1 называются симметричными относительно плоскости </a:t>
            </a:r>
            <a:r>
              <a:rPr lang="el-GR" sz="1600" dirty="0" smtClean="0"/>
              <a:t>α</a:t>
            </a:r>
            <a:r>
              <a:rPr lang="ru-RU" sz="1600" dirty="0" smtClean="0"/>
              <a:t>, если отрезок АА1 перпендикулярен </a:t>
            </a:r>
            <a:r>
              <a:rPr lang="el-GR" sz="1600" dirty="0" smtClean="0"/>
              <a:t>α</a:t>
            </a:r>
            <a:r>
              <a:rPr lang="ru-RU" sz="1600" dirty="0" smtClean="0"/>
              <a:t> и делится плоскостью пополам. </a:t>
            </a:r>
          </a:p>
          <a:p>
            <a:pPr indent="0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ru-RU" dirty="0"/>
          </a:p>
        </p:txBody>
      </p:sp>
      <p:pic>
        <p:nvPicPr>
          <p:cNvPr id="27651" name="Picture 2" descr="C:\Users\РиК\Desktop\edd275d0_f30d_0130_2d75_22000a1c9e1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4149725"/>
            <a:ext cx="2170113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TextBox 4"/>
          <p:cNvSpPr txBox="1">
            <a:spLocks noChangeArrowheads="1"/>
          </p:cNvSpPr>
          <p:nvPr/>
        </p:nvSpPr>
        <p:spPr bwMode="auto">
          <a:xfrm>
            <a:off x="3348038" y="4429125"/>
            <a:ext cx="48244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Constantia" pitchFamily="18" charset="0"/>
              </a:rPr>
              <a:t>Зеркальная симметрия- движение, меняющее направление на противоположное.</a:t>
            </a:r>
          </a:p>
        </p:txBody>
      </p:sp>
      <p:sp>
        <p:nvSpPr>
          <p:cNvPr id="9" name="12-конечная звезда 8">
            <a:hlinkClick r:id="rId3" action="ppaction://hlinksldjump"/>
          </p:cNvPr>
          <p:cNvSpPr/>
          <p:nvPr/>
        </p:nvSpPr>
        <p:spPr>
          <a:xfrm>
            <a:off x="8027988" y="5848350"/>
            <a:ext cx="936625" cy="893763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8316913" y="6115050"/>
            <a:ext cx="431800" cy="358775"/>
          </a:xfrm>
          <a:prstGeom prst="rightArrow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013" y="1374775"/>
            <a:ext cx="6943725" cy="6858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B050"/>
                </a:solidFill>
              </a:rPr>
              <a:t>Элементы симметрии тетраэдра 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550" y="2438400"/>
            <a:ext cx="4137025" cy="3048000"/>
          </a:xfrm>
        </p:spPr>
        <p:txBody>
          <a:bodyPr rtlCol="0">
            <a:normAutofit fontScale="92500" lnSpcReduction="10000"/>
          </a:bodyPr>
          <a:lstStyle/>
          <a:p>
            <a:pPr indent="-274320" algn="ctr" fontAlgn="auto">
              <a:spcAft>
                <a:spcPts val="0"/>
              </a:spcAft>
              <a:defRPr/>
            </a:pPr>
            <a:r>
              <a:rPr lang="ru-RU" dirty="0"/>
              <a:t>Тетраэдр имеет </a:t>
            </a:r>
            <a:r>
              <a:rPr lang="ru-RU" b="1" dirty="0"/>
              <a:t>3 </a:t>
            </a:r>
            <a:r>
              <a:rPr lang="ru-RU" b="1" dirty="0" smtClean="0"/>
              <a:t>поворотные оси </a:t>
            </a:r>
            <a:r>
              <a:rPr lang="ru-RU" b="1" dirty="0"/>
              <a:t>симметрии</a:t>
            </a:r>
            <a:r>
              <a:rPr lang="ru-RU" dirty="0"/>
              <a:t>, которые проходят через середины скрещивающихся ребер.</a:t>
            </a:r>
          </a:p>
          <a:p>
            <a:pPr indent="-274320" algn="ctr" fontAlgn="auto">
              <a:spcAft>
                <a:spcPts val="0"/>
              </a:spcAft>
              <a:defRPr/>
            </a:pPr>
            <a:r>
              <a:rPr lang="ru-RU" dirty="0"/>
              <a:t>Тетраэдр имеет </a:t>
            </a:r>
            <a:r>
              <a:rPr lang="ru-RU" b="1" dirty="0"/>
              <a:t>6 плоскостей симметрии</a:t>
            </a:r>
            <a:r>
              <a:rPr lang="ru-RU" dirty="0"/>
              <a:t>, каждая из которых проходит через ребро тетраэдра перпендикулярно скрещивающемуся с ним ребру.</a:t>
            </a:r>
          </a:p>
          <a:p>
            <a:pPr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ru-RU" dirty="0"/>
          </a:p>
        </p:txBody>
      </p:sp>
      <p:pic>
        <p:nvPicPr>
          <p:cNvPr id="8194" name="Picture 2" descr="C:\Users\РиК\Desktop\img20.png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6742222" y="2276872"/>
            <a:ext cx="1642236" cy="1523828"/>
          </a:xfrm>
          <a:prstGeom prst="rect">
            <a:avLst/>
          </a:prstGeom>
          <a:noFill/>
          <a:effectLst>
            <a:reflection blurRad="6350" stA="50000" endA="300" endPos="90000" dir="5400000" sy="-100000" algn="bl" rotWithShape="0"/>
          </a:effectLst>
          <a:extLst/>
        </p:spPr>
      </p:pic>
      <p:pic>
        <p:nvPicPr>
          <p:cNvPr id="8195" name="Picture 3" descr="C:\Users\РиК\Desktop\tetraP.gif"/>
          <p:cNvPicPr>
            <a:picLocks noChangeAspect="1" noChangeArrowheads="1"/>
          </p:cNvPicPr>
          <p:nvPr/>
        </p:nvPicPr>
        <p:blipFill>
          <a:blip r:embed="rId4">
            <a:extLst/>
          </a:blip>
          <a:srcRect/>
          <a:stretch>
            <a:fillRect/>
          </a:stretch>
        </p:blipFill>
        <p:spPr bwMode="auto">
          <a:xfrm>
            <a:off x="5292080" y="3429000"/>
            <a:ext cx="1787362" cy="1930351"/>
          </a:xfrm>
          <a:prstGeom prst="rect">
            <a:avLst/>
          </a:prstGeom>
          <a:noFill/>
          <a:effectLst>
            <a:reflection blurRad="6350" stA="50000" endA="300" endPos="90000" dir="5400000" sy="-100000" algn="bl" rotWithShape="0"/>
          </a:effectLst>
          <a:extLst/>
        </p:spPr>
      </p:pic>
      <p:sp>
        <p:nvSpPr>
          <p:cNvPr id="6" name="12-конечная звезда 5">
            <a:hlinkClick r:id="rId5" action="ppaction://hlinksldjump"/>
          </p:cNvPr>
          <p:cNvSpPr/>
          <p:nvPr/>
        </p:nvSpPr>
        <p:spPr>
          <a:xfrm>
            <a:off x="8027988" y="5848350"/>
            <a:ext cx="936625" cy="893763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8316913" y="6115050"/>
            <a:ext cx="431800" cy="358775"/>
          </a:xfrm>
          <a:prstGeom prst="rightArrow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447800"/>
            <a:ext cx="6400800" cy="685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</a:rPr>
              <a:t>Элементы симметрии куба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088" y="2349500"/>
            <a:ext cx="4465637" cy="3438525"/>
          </a:xfrm>
        </p:spPr>
        <p:txBody>
          <a:bodyPr rtlCol="0">
            <a:normAutofit fontScale="77500" lnSpcReduction="20000"/>
          </a:bodyPr>
          <a:lstStyle/>
          <a:p>
            <a:pPr indent="-274320" algn="ctr" fontAlgn="auto">
              <a:spcAft>
                <a:spcPts val="0"/>
              </a:spcAft>
              <a:defRPr/>
            </a:pPr>
            <a:r>
              <a:rPr lang="ru-RU" b="1" dirty="0"/>
              <a:t>Ось симметрии</a:t>
            </a:r>
            <a:r>
              <a:rPr lang="ru-RU" dirty="0"/>
              <a:t> куба может проходить либо через середины параллельных ребер, не принадлежащих одной грани, либо через точку пересечения диагоналей противоположных граней.</a:t>
            </a:r>
          </a:p>
          <a:p>
            <a:pPr indent="-274320" algn="ctr" fontAlgn="auto">
              <a:spcAft>
                <a:spcPts val="0"/>
              </a:spcAft>
              <a:defRPr/>
            </a:pPr>
            <a:r>
              <a:rPr lang="ru-RU" b="1" dirty="0"/>
              <a:t>Центром симметрии</a:t>
            </a:r>
            <a:r>
              <a:rPr lang="ru-RU" dirty="0"/>
              <a:t> куба является точка пересечения его диагоналей. Через него проходят 9 </a:t>
            </a:r>
            <a:r>
              <a:rPr lang="ru-RU" b="1" dirty="0"/>
              <a:t>осей симметрии.</a:t>
            </a:r>
            <a:endParaRPr lang="ru-RU" dirty="0"/>
          </a:p>
          <a:p>
            <a:pPr indent="-274320" algn="ctr" fontAlgn="auto">
              <a:spcAft>
                <a:spcPts val="0"/>
              </a:spcAft>
              <a:defRPr/>
            </a:pPr>
            <a:r>
              <a:rPr lang="ru-RU" b="1" dirty="0"/>
              <a:t>Плоскостей симметрии</a:t>
            </a:r>
            <a:r>
              <a:rPr lang="ru-RU" dirty="0"/>
              <a:t> у куба также 9 и проходят они либо через противоположные ребра (таковых плоскостей 6), либо через середины противоположных ребер (таких 3). </a:t>
            </a:r>
          </a:p>
          <a:p>
            <a:pPr indent="-274320"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9218" name="Picture 2" descr="C:\Users\РиК\Desktop\image00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19713" y="2349500"/>
            <a:ext cx="2744787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 descr="C:\Users\РиК\Desktop\image00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03825" y="4652963"/>
            <a:ext cx="2976563" cy="96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12-конечная звезда 5">
            <a:hlinkClick r:id="rId4" action="ppaction://hlinksldjump"/>
          </p:cNvPr>
          <p:cNvSpPr/>
          <p:nvPr/>
        </p:nvSpPr>
        <p:spPr>
          <a:xfrm>
            <a:off x="8027988" y="5848350"/>
            <a:ext cx="936625" cy="893763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8316913" y="6115050"/>
            <a:ext cx="431800" cy="358775"/>
          </a:xfrm>
          <a:prstGeom prst="rightArrow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350" y="1412875"/>
            <a:ext cx="6400800" cy="685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</a:rPr>
              <a:t>Элементы симметрии октаэдра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0113" y="2420938"/>
            <a:ext cx="4711700" cy="3048000"/>
          </a:xfrm>
        </p:spPr>
        <p:txBody>
          <a:bodyPr rtlCol="0">
            <a:normAutofit fontScale="92500" lnSpcReduction="20000"/>
          </a:bodyPr>
          <a:lstStyle/>
          <a:p>
            <a:pPr indent="-274320" algn="ctr" fontAlgn="auto">
              <a:spcAft>
                <a:spcPts val="0"/>
              </a:spcAft>
              <a:defRPr/>
            </a:pPr>
            <a:r>
              <a:rPr lang="ru-RU" b="1" dirty="0" smtClean="0"/>
              <a:t>3</a:t>
            </a:r>
            <a:r>
              <a:rPr lang="ru-RU" dirty="0" smtClean="0"/>
              <a:t> из </a:t>
            </a:r>
            <a:r>
              <a:rPr lang="ru-RU" b="1" dirty="0" smtClean="0"/>
              <a:t>9</a:t>
            </a:r>
            <a:r>
              <a:rPr lang="ru-RU" dirty="0" smtClean="0"/>
              <a:t> </a:t>
            </a:r>
            <a:r>
              <a:rPr lang="ru-RU" b="1" dirty="0" smtClean="0"/>
              <a:t>осей симметрии </a:t>
            </a:r>
            <a:r>
              <a:rPr lang="ru-RU" dirty="0" smtClean="0"/>
              <a:t>октаэдра проходят через противоположные вершины, </a:t>
            </a:r>
            <a:r>
              <a:rPr lang="ru-RU" b="1" dirty="0" smtClean="0"/>
              <a:t>6</a:t>
            </a:r>
            <a:r>
              <a:rPr lang="ru-RU" dirty="0" smtClean="0"/>
              <a:t> – из середины ребер. </a:t>
            </a:r>
          </a:p>
          <a:p>
            <a:pPr indent="-274320" algn="ctr" fontAlgn="auto">
              <a:spcAft>
                <a:spcPts val="0"/>
              </a:spcAft>
              <a:defRPr/>
            </a:pPr>
            <a:r>
              <a:rPr lang="ru-RU" b="1" dirty="0" smtClean="0"/>
              <a:t>Центр симметрии </a:t>
            </a:r>
            <a:r>
              <a:rPr lang="ru-RU" dirty="0" smtClean="0"/>
              <a:t>октаэдра – точка пересечения его </a:t>
            </a:r>
            <a:r>
              <a:rPr lang="ru-RU" b="1" dirty="0" smtClean="0"/>
              <a:t>осей симметрии</a:t>
            </a:r>
            <a:r>
              <a:rPr lang="ru-RU" dirty="0" smtClean="0"/>
              <a:t>. </a:t>
            </a:r>
          </a:p>
          <a:p>
            <a:pPr indent="-274320" algn="ctr" fontAlgn="auto">
              <a:spcAft>
                <a:spcPts val="0"/>
              </a:spcAft>
              <a:defRPr/>
            </a:pPr>
            <a:r>
              <a:rPr lang="ru-RU" b="1" dirty="0" smtClean="0"/>
              <a:t>6 плоскостей симметрии </a:t>
            </a:r>
            <a:r>
              <a:rPr lang="ru-RU" dirty="0" smtClean="0"/>
              <a:t>проходят через 2 вершины, не принадлежащие одной грани, и середины противоположных ребер.</a:t>
            </a:r>
            <a:endParaRPr lang="ru-RU" dirty="0"/>
          </a:p>
        </p:txBody>
      </p:sp>
      <p:pic>
        <p:nvPicPr>
          <p:cNvPr id="10242" name="Picture 2" descr="C:\Users\РиК\Desktop\image009.pn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6398293" y="1988839"/>
            <a:ext cx="2076675" cy="2136651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  <a:extLst/>
        </p:spPr>
      </p:pic>
      <p:pic>
        <p:nvPicPr>
          <p:cNvPr id="10243" name="Picture 3" descr="C:\Users\РиК\Desktop\octapl.gif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5603069" y="3641390"/>
            <a:ext cx="1591444" cy="1591444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  <a:extLst/>
        </p:spPr>
      </p:pic>
      <p:pic>
        <p:nvPicPr>
          <p:cNvPr id="10244" name="Picture 4" descr="C:\Users\РиК\Desktop\octaosi.gif"/>
          <p:cNvPicPr>
            <a:picLocks noChangeAspect="1" noChangeArrowheads="1"/>
          </p:cNvPicPr>
          <p:nvPr/>
        </p:nvPicPr>
        <p:blipFill>
          <a:blip r:embed="rId4">
            <a:extLst/>
          </a:blip>
          <a:srcRect/>
          <a:stretch>
            <a:fillRect/>
          </a:stretch>
        </p:blipFill>
        <p:spPr bwMode="auto">
          <a:xfrm>
            <a:off x="6917078" y="4405968"/>
            <a:ext cx="1376214" cy="1431263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  <a:extLst/>
        </p:spPr>
      </p:pic>
      <p:sp>
        <p:nvSpPr>
          <p:cNvPr id="7" name="12-конечная звезда 6">
            <a:hlinkClick r:id="rId5" action="ppaction://hlinksldjump"/>
          </p:cNvPr>
          <p:cNvSpPr/>
          <p:nvPr/>
        </p:nvSpPr>
        <p:spPr>
          <a:xfrm>
            <a:off x="8027988" y="5848350"/>
            <a:ext cx="936625" cy="893763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8316913" y="6115050"/>
            <a:ext cx="431800" cy="358775"/>
          </a:xfrm>
          <a:prstGeom prst="rightArrow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447800"/>
            <a:ext cx="6400800" cy="685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</a:rPr>
              <a:t>Элементы симметрии икосаэдра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27088" y="2276475"/>
            <a:ext cx="5040312" cy="3514725"/>
          </a:xfrm>
        </p:spPr>
        <p:txBody>
          <a:bodyPr>
            <a:spAutoFit/>
          </a:bodyPr>
          <a:lstStyle/>
          <a:p>
            <a:pPr algn="ctr"/>
            <a:r>
              <a:rPr lang="ru-RU" sz="1600" smtClean="0"/>
              <a:t>Икосаэдр имеет </a:t>
            </a:r>
            <a:r>
              <a:rPr lang="ru-RU" sz="1600" b="1" smtClean="0"/>
              <a:t>15 осей симметрии</a:t>
            </a:r>
            <a:r>
              <a:rPr lang="ru-RU" sz="1600" smtClean="0"/>
              <a:t>, каждая из которых проходит через середины противоположных параллельных ребер.</a:t>
            </a:r>
          </a:p>
          <a:p>
            <a:pPr algn="ctr"/>
            <a:r>
              <a:rPr lang="ru-RU" sz="1600" smtClean="0"/>
              <a:t>Точка пересечения всех осей симметрии икосаэдра является его </a:t>
            </a:r>
            <a:r>
              <a:rPr lang="ru-RU" sz="1600" b="1" smtClean="0"/>
              <a:t>центром симметрии</a:t>
            </a:r>
            <a:r>
              <a:rPr lang="ru-RU" sz="1600" smtClean="0"/>
              <a:t>.</a:t>
            </a:r>
          </a:p>
          <a:p>
            <a:pPr algn="ctr"/>
            <a:r>
              <a:rPr lang="ru-RU" sz="1600" b="1" smtClean="0"/>
              <a:t>Плоскостей симметрии </a:t>
            </a:r>
            <a:r>
              <a:rPr lang="ru-RU" sz="1600" smtClean="0"/>
              <a:t>также </a:t>
            </a:r>
            <a:r>
              <a:rPr lang="ru-RU" sz="1600" b="1" smtClean="0"/>
              <a:t>15</a:t>
            </a:r>
            <a:r>
              <a:rPr lang="ru-RU" sz="1600" smtClean="0"/>
              <a:t>. Они проходят через четыре вершины, лежащие в одной плоскости, и середины противолежащих параллельных ребер.</a:t>
            </a:r>
          </a:p>
        </p:txBody>
      </p:sp>
      <p:pic>
        <p:nvPicPr>
          <p:cNvPr id="6" name="Picture 2" descr="C:\Users\РиК\Desktop\480-a2a8a37599c2fa491e89f3d82c78e04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50" y="2133600"/>
            <a:ext cx="1565275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Users\РиК\Desktop\ici_osi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03900" y="3860800"/>
            <a:ext cx="1606550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12-конечная звезда 7">
            <a:hlinkClick r:id="rId4" action="ppaction://hlinksldjump"/>
          </p:cNvPr>
          <p:cNvSpPr/>
          <p:nvPr/>
        </p:nvSpPr>
        <p:spPr>
          <a:xfrm>
            <a:off x="8027988" y="5848350"/>
            <a:ext cx="936625" cy="893763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8316913" y="6115050"/>
            <a:ext cx="431800" cy="358775"/>
          </a:xfrm>
          <a:prstGeom prst="rightArrow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412875"/>
            <a:ext cx="6400800" cy="685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</a:rPr>
              <a:t>Элементы симметрии додекаэдра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27088" y="2349500"/>
            <a:ext cx="4641850" cy="3057525"/>
          </a:xfrm>
        </p:spPr>
        <p:txBody>
          <a:bodyPr>
            <a:spAutoFit/>
          </a:bodyPr>
          <a:lstStyle/>
          <a:p>
            <a:pPr algn="ctr"/>
            <a:r>
              <a:rPr lang="ru-RU" sz="1600" smtClean="0"/>
              <a:t>Додекаэдр имеет </a:t>
            </a:r>
            <a:r>
              <a:rPr lang="ru-RU" sz="1600" b="1" smtClean="0"/>
              <a:t>центр симметрии </a:t>
            </a:r>
            <a:r>
              <a:rPr lang="ru-RU" sz="1600" smtClean="0"/>
              <a:t>и </a:t>
            </a:r>
            <a:r>
              <a:rPr lang="ru-RU" sz="1600" b="1" smtClean="0"/>
              <a:t>15 осей симметрии</a:t>
            </a:r>
            <a:r>
              <a:rPr lang="ru-RU" sz="1600" smtClean="0"/>
              <a:t>. Каждая из осей проходит через середины противолежащих параллельных ребер.</a:t>
            </a:r>
          </a:p>
          <a:p>
            <a:pPr algn="ctr"/>
            <a:r>
              <a:rPr lang="ru-RU" sz="1600" smtClean="0"/>
              <a:t>Также додекаэдр имеет </a:t>
            </a:r>
            <a:r>
              <a:rPr lang="ru-RU" sz="1600" b="1" smtClean="0"/>
              <a:t>15 плоскостей симметрии</a:t>
            </a:r>
            <a:r>
              <a:rPr lang="ru-RU" sz="1600" smtClean="0"/>
              <a:t>. Любая из плоскостей симметрии проходит в каждой грани через вершину и середину противоположного ребра.</a:t>
            </a:r>
          </a:p>
        </p:txBody>
      </p:sp>
      <p:pic>
        <p:nvPicPr>
          <p:cNvPr id="5" name="Picture 2" descr="C:\Users\РиК\Desktop\1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063" y="4030663"/>
            <a:ext cx="1944687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Users\РиК\Desktop\simmetr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0125" y="2205038"/>
            <a:ext cx="1762125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32-конечная звезда 7">
            <a:hlinkClick r:id="rId4" action="ppaction://hlinksldjump"/>
          </p:cNvPr>
          <p:cNvSpPr/>
          <p:nvPr/>
        </p:nvSpPr>
        <p:spPr>
          <a:xfrm>
            <a:off x="7667625" y="5516563"/>
            <a:ext cx="1296988" cy="1225550"/>
          </a:xfrm>
          <a:prstGeom prst="star32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chemeClr val="tx1"/>
                </a:solidFill>
              </a:rPr>
              <a:t>На главную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088" y="1268413"/>
            <a:ext cx="7632700" cy="720725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B050"/>
                </a:solidFill>
              </a:rPr>
              <a:t>Двойственность многогранников</a:t>
            </a:r>
            <a:endParaRPr lang="ru-RU" sz="2800" b="1" dirty="0">
              <a:solidFill>
                <a:srgbClr val="00B05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258888" y="4005263"/>
          <a:ext cx="6486098" cy="12961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43049"/>
                <a:gridCol w="3243049"/>
              </a:tblGrid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Многогранник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Двойственный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Тетраэдр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Тетраэдр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Гексаэдр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Октаэдр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4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Икосаэдр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Додекаэдр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27088" y="2197100"/>
            <a:ext cx="6985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1600" b="1">
                <a:latin typeface="Calibri" pitchFamily="34" charset="0"/>
                <a:cs typeface="Times New Roman" pitchFamily="18" charset="0"/>
              </a:rPr>
              <a:t>Многогранник, двойственный к заданному многограннику</a:t>
            </a:r>
            <a:r>
              <a:rPr lang="ru-RU" altLang="ru-RU" sz="1600">
                <a:latin typeface="Calibri" pitchFamily="34" charset="0"/>
                <a:cs typeface="Times New Roman" pitchFamily="18" charset="0"/>
              </a:rPr>
              <a:t>- многогранник, у которого каждой грани исходного многогранника соответствует вершина двойственного, каждой вершине исходного- грань двойственного и каждому ребру исходного-ребро двойственного.</a:t>
            </a:r>
            <a:endParaRPr lang="ru-RU" altLang="ru-RU" sz="1600">
              <a:cs typeface="Arial" charset="0"/>
            </a:endParaRPr>
          </a:p>
          <a:p>
            <a:pPr eaLnBrk="0" hangingPunct="0">
              <a:buFontTx/>
              <a:buChar char="•"/>
            </a:pPr>
            <a:r>
              <a:rPr lang="ru-RU" altLang="ru-RU" sz="1600">
                <a:latin typeface="Calibri" pitchFamily="34" charset="0"/>
                <a:cs typeface="Times New Roman" pitchFamily="18" charset="0"/>
              </a:rPr>
              <a:t>Вершины: находятся в центре граней исходного многогранника</a:t>
            </a:r>
            <a:endParaRPr lang="ru-RU" altLang="ru-RU" sz="1600">
              <a:cs typeface="Arial" charset="0"/>
            </a:endParaRPr>
          </a:p>
          <a:p>
            <a:pPr eaLnBrk="0" hangingPunct="0">
              <a:buFontTx/>
              <a:buChar char="•"/>
            </a:pPr>
            <a:r>
              <a:rPr lang="ru-RU" altLang="ru-RU" sz="1600">
                <a:latin typeface="Calibri" pitchFamily="34" charset="0"/>
                <a:cs typeface="Times New Roman" pitchFamily="18" charset="0"/>
              </a:rPr>
              <a:t>Ребра: между вершинами проводится ребро, если соответствующие грани имеют общее ребро </a:t>
            </a:r>
          </a:p>
        </p:txBody>
      </p:sp>
      <p:sp>
        <p:nvSpPr>
          <p:cNvPr id="6" name="32-конечная звезда 5">
            <a:hlinkClick r:id="rId2" action="ppaction://hlinksldjump"/>
          </p:cNvPr>
          <p:cNvSpPr/>
          <p:nvPr/>
        </p:nvSpPr>
        <p:spPr>
          <a:xfrm>
            <a:off x="7667625" y="5516563"/>
            <a:ext cx="1296988" cy="1225550"/>
          </a:xfrm>
          <a:prstGeom prst="star32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chemeClr val="tx1"/>
                </a:solidFill>
              </a:rPr>
              <a:t>На главную</a:t>
            </a:r>
          </a:p>
        </p:txBody>
      </p:sp>
      <p:sp>
        <p:nvSpPr>
          <p:cNvPr id="34837" name="TextBox 2"/>
          <p:cNvSpPr txBox="1">
            <a:spLocks noChangeArrowheads="1"/>
          </p:cNvSpPr>
          <p:nvPr/>
        </p:nvSpPr>
        <p:spPr bwMode="auto">
          <a:xfrm>
            <a:off x="827088" y="5300663"/>
            <a:ext cx="70564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>
                <a:latin typeface="Calibri" pitchFamily="34" charset="0"/>
                <a:cs typeface="Times New Roman" pitchFamily="18" charset="0"/>
              </a:rPr>
              <a:t>Двойственность- также симметрия для правильных многогранников. </a:t>
            </a:r>
            <a:endParaRPr lang="ru-RU" altLang="ru-RU">
              <a:latin typeface="Constantia" pitchFamily="18" charset="0"/>
            </a:endParaRPr>
          </a:p>
          <a:p>
            <a:endParaRPr lang="ru-RU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C:\Users\РиК\Desktop\kovanye-uz;ory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1750" y="2274888"/>
            <a:ext cx="1755775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Прямоугольник 1"/>
          <p:cNvSpPr>
            <a:spLocks noChangeArrowheads="1"/>
          </p:cNvSpPr>
          <p:nvPr/>
        </p:nvSpPr>
        <p:spPr bwMode="auto">
          <a:xfrm>
            <a:off x="4067175" y="981075"/>
            <a:ext cx="3960813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>
                <a:latin typeface="Constantia" pitchFamily="18" charset="0"/>
              </a:rPr>
              <a:t>1)Введение</a:t>
            </a:r>
          </a:p>
          <a:p>
            <a:r>
              <a:rPr lang="ru-RU" sz="1400">
                <a:latin typeface="Constantia" pitchFamily="18" charset="0"/>
              </a:rPr>
              <a:t>2)Многогранник </a:t>
            </a:r>
          </a:p>
          <a:p>
            <a:r>
              <a:rPr lang="ru-RU" sz="1400">
                <a:latin typeface="Constantia" pitchFamily="18" charset="0"/>
              </a:rPr>
              <a:t>      *виды многогранников</a:t>
            </a:r>
          </a:p>
          <a:p>
            <a:r>
              <a:rPr lang="ru-RU" sz="1400">
                <a:latin typeface="Constantia" pitchFamily="18" charset="0"/>
              </a:rPr>
              <a:t>3) Теорема Эйлера</a:t>
            </a:r>
          </a:p>
          <a:p>
            <a:r>
              <a:rPr lang="ru-RU" sz="1400">
                <a:latin typeface="Constantia" pitchFamily="18" charset="0"/>
              </a:rPr>
              <a:t>4) Теорема  Коши</a:t>
            </a:r>
          </a:p>
          <a:p>
            <a:r>
              <a:rPr lang="ru-RU" sz="1400">
                <a:latin typeface="Constantia" pitchFamily="18" charset="0"/>
              </a:rPr>
              <a:t>5) Симметрия </a:t>
            </a:r>
          </a:p>
          <a:p>
            <a:r>
              <a:rPr lang="ru-RU" sz="1400">
                <a:latin typeface="Constantia" pitchFamily="18" charset="0"/>
              </a:rPr>
              <a:t>       *понятие симметрии</a:t>
            </a:r>
          </a:p>
          <a:p>
            <a:r>
              <a:rPr lang="ru-RU" sz="1400">
                <a:latin typeface="Constantia" pitchFamily="18" charset="0"/>
              </a:rPr>
              <a:t>       * виды симметрии</a:t>
            </a:r>
          </a:p>
          <a:p>
            <a:r>
              <a:rPr lang="ru-RU" sz="1400">
                <a:latin typeface="Constantia" pitchFamily="18" charset="0"/>
              </a:rPr>
              <a:t>       *элементы симметрии тетраэдра, октаэдра,   куба, икосаэдра, додекаэдра</a:t>
            </a:r>
          </a:p>
          <a:p>
            <a:r>
              <a:rPr lang="ru-RU" sz="1400">
                <a:latin typeface="Constantia" pitchFamily="18" charset="0"/>
              </a:rPr>
              <a:t>6) Двойственность правильных многогранников</a:t>
            </a:r>
          </a:p>
          <a:p>
            <a:r>
              <a:rPr lang="ru-RU" sz="1400">
                <a:latin typeface="Constantia" pitchFamily="18" charset="0"/>
              </a:rPr>
              <a:t>7) Каскады</a:t>
            </a:r>
          </a:p>
          <a:p>
            <a:r>
              <a:rPr lang="ru-RU" sz="1400">
                <a:latin typeface="Constantia" pitchFamily="18" charset="0"/>
              </a:rPr>
              <a:t>8) Звездчатые формы многогранников </a:t>
            </a:r>
          </a:p>
          <a:p>
            <a:r>
              <a:rPr lang="ru-RU" sz="1400">
                <a:latin typeface="Constantia" pitchFamily="18" charset="0"/>
              </a:rPr>
              <a:t>         *звездчатый октаэдр Кеплера</a:t>
            </a:r>
          </a:p>
          <a:p>
            <a:r>
              <a:rPr lang="ru-RU" sz="1400">
                <a:latin typeface="Constantia" pitchFamily="18" charset="0"/>
              </a:rPr>
              <a:t>         *звездчатые формы додекаэдра</a:t>
            </a:r>
          </a:p>
          <a:p>
            <a:r>
              <a:rPr lang="ru-RU" sz="1400">
                <a:latin typeface="Constantia" pitchFamily="18" charset="0"/>
              </a:rPr>
              <a:t>         *звездчатые формы додекаэдра</a:t>
            </a:r>
          </a:p>
          <a:p>
            <a:r>
              <a:rPr lang="ru-RU" sz="1400">
                <a:latin typeface="Constantia" pitchFamily="18" charset="0"/>
              </a:rPr>
              <a:t>9) Полуправильные звездчатые многогранники </a:t>
            </a:r>
          </a:p>
          <a:p>
            <a:r>
              <a:rPr lang="ru-RU" sz="1400">
                <a:latin typeface="Constantia" pitchFamily="18" charset="0"/>
              </a:rPr>
              <a:t>         *звездчатые формы кубооктаэдра</a:t>
            </a:r>
          </a:p>
          <a:p>
            <a:r>
              <a:rPr lang="ru-RU" sz="1400">
                <a:latin typeface="Constantia" pitchFamily="18" charset="0"/>
              </a:rPr>
              <a:t>         *звездчатые формы икосододекаэдра</a:t>
            </a:r>
          </a:p>
          <a:p>
            <a:r>
              <a:rPr lang="ru-RU" sz="1400">
                <a:latin typeface="Constantia" pitchFamily="18" charset="0"/>
              </a:rPr>
              <a:t>10) Заключение </a:t>
            </a: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1187450" y="1844675"/>
            <a:ext cx="21605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7030A0"/>
                </a:solidFill>
                <a:latin typeface="Constantia" pitchFamily="18" charset="0"/>
              </a:rPr>
              <a:t>Содержание:</a:t>
            </a:r>
          </a:p>
        </p:txBody>
      </p:sp>
      <p:pic>
        <p:nvPicPr>
          <p:cNvPr id="9" name="Picture 2" descr="C:\Users\РиК\Desktop\ПРОЕКТ\картинки\144px-First_compound_stellation_of_icosahedron.sv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31950" y="3789363"/>
            <a:ext cx="1271588" cy="127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</a:rPr>
              <a:t>каскады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8888" y="2349500"/>
            <a:ext cx="6657975" cy="3798888"/>
          </a:xfrm>
        </p:spPr>
        <p:txBody>
          <a:bodyPr rtlCol="0">
            <a:normAutofit fontScale="85000" lnSpcReduction="10000"/>
          </a:bodyPr>
          <a:lstStyle/>
          <a:p>
            <a:pPr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dirty="0"/>
              <a:t>В любой правильный многогранник можно вписать все остальные правильные многогранники. Последовательно вписывая друг в друга правильные многогранники, получим так называемое каскадное вписывание. </a:t>
            </a:r>
          </a:p>
          <a:p>
            <a:pPr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/>
              <a:t>В качестве первого можно взять один из пяти правильных многогранников. В качестве второго, вписанного в него многогранника, можно взять любой из оставшихся многогранников, в качестве третьего-любой из оставшихся трех, затем любой из оставшихся двух и пятым будет один оставшийся многогранник. Таким образом, число возможных каскадов из различных правильных многогранников равно </a:t>
            </a:r>
            <a:r>
              <a:rPr lang="ru-RU" b="1" dirty="0"/>
              <a:t>5!=120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4" name="12-конечная звезда 3">
            <a:hlinkClick r:id="rId2" action="ppaction://hlinksldjump"/>
          </p:cNvPr>
          <p:cNvSpPr/>
          <p:nvPr/>
        </p:nvSpPr>
        <p:spPr>
          <a:xfrm>
            <a:off x="8027988" y="5848350"/>
            <a:ext cx="936625" cy="893763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8316913" y="6115050"/>
            <a:ext cx="431800" cy="358775"/>
          </a:xfrm>
          <a:prstGeom prst="rightArrow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" name="Рисунок 370" descr="0009-008-Kub-i-dodekaedr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50689" y="2098922"/>
            <a:ext cx="1146553" cy="109195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</p:pic>
      <p:pic>
        <p:nvPicPr>
          <p:cNvPr id="6151" name="Рисунок 365" descr="октаэдр в тетраэдре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6930060" y="836712"/>
            <a:ext cx="1080877" cy="111145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</p:pic>
      <p:pic>
        <p:nvPicPr>
          <p:cNvPr id="6150" name="Рисунок 368" descr="0004-002-Kub-i-р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1039533" y="836712"/>
            <a:ext cx="1146553" cy="111145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</p:pic>
      <p:pic>
        <p:nvPicPr>
          <p:cNvPr id="6149" name="Рисунок 371" descr="img3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6898015" y="4627051"/>
            <a:ext cx="1147971" cy="117371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</p:pic>
      <p:pic>
        <p:nvPicPr>
          <p:cNvPr id="6148" name="Рисунок 372" descr="0016-016-Dodekaedr-i-tetraedr"/>
          <p:cNvPicPr>
            <a:picLocks noChangeAspect="1" noChangeArrowheads="1"/>
          </p:cNvPicPr>
          <p:nvPr/>
        </p:nvPicPr>
        <p:blipFill>
          <a:blip r:embed="rId6" cstate="print">
            <a:extLst/>
          </a:blip>
          <a:srcRect/>
          <a:stretch>
            <a:fillRect/>
          </a:stretch>
        </p:blipFill>
        <p:spPr bwMode="auto">
          <a:xfrm>
            <a:off x="1047813" y="4627051"/>
            <a:ext cx="1158859" cy="117371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</p:pic>
      <p:pic>
        <p:nvPicPr>
          <p:cNvPr id="6147" name="Рисунок 373" descr="0007-005-Ikosaedr"/>
          <p:cNvPicPr>
            <a:picLocks noChangeAspect="1" noChangeArrowheads="1"/>
          </p:cNvPicPr>
          <p:nvPr/>
        </p:nvPicPr>
        <p:blipFill>
          <a:blip r:embed="rId7" cstate="print">
            <a:extLst/>
          </a:blip>
          <a:srcRect/>
          <a:stretch>
            <a:fillRect/>
          </a:stretch>
        </p:blipFill>
        <p:spPr bwMode="auto">
          <a:xfrm>
            <a:off x="6930061" y="2158031"/>
            <a:ext cx="1135881" cy="109195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</p:pic>
      <p:pic>
        <p:nvPicPr>
          <p:cNvPr id="6146" name="Рисунок 376" descr="0_88879c1a_5ff0c253_L"/>
          <p:cNvPicPr>
            <a:picLocks noChangeAspect="1" noChangeArrowheads="1"/>
          </p:cNvPicPr>
          <p:nvPr/>
        </p:nvPicPr>
        <p:blipFill>
          <a:blip r:embed="rId8">
            <a:extLst/>
          </a:blip>
          <a:srcRect/>
          <a:stretch>
            <a:fillRect/>
          </a:stretch>
        </p:blipFill>
        <p:spPr bwMode="auto">
          <a:xfrm>
            <a:off x="1052218" y="3369426"/>
            <a:ext cx="1158860" cy="1145984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</p:pic>
      <p:pic>
        <p:nvPicPr>
          <p:cNvPr id="6145" name="Рисунок 377" descr="0_89c1a_5ff0c253_L"/>
          <p:cNvPicPr>
            <a:picLocks noChangeAspect="1" noChangeArrowheads="1"/>
          </p:cNvPicPr>
          <p:nvPr/>
        </p:nvPicPr>
        <p:blipFill>
          <a:blip r:embed="rId9">
            <a:extLst/>
          </a:blip>
          <a:srcRect/>
          <a:stretch>
            <a:fillRect/>
          </a:stretch>
        </p:blipFill>
        <p:spPr bwMode="auto">
          <a:xfrm>
            <a:off x="6898723" y="3420910"/>
            <a:ext cx="1172732" cy="103974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</p:pic>
      <p:sp>
        <p:nvSpPr>
          <p:cNvPr id="36873" name="Прямоугольник 2"/>
          <p:cNvSpPr>
            <a:spLocks noChangeArrowheads="1"/>
          </p:cNvSpPr>
          <p:nvPr/>
        </p:nvSpPr>
        <p:spPr bwMode="auto">
          <a:xfrm>
            <a:off x="2211388" y="1025525"/>
            <a:ext cx="1439862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onstantia" pitchFamily="18" charset="0"/>
              </a:rPr>
              <a:t> Куб, вписанный в октаэдр</a:t>
            </a:r>
          </a:p>
        </p:txBody>
      </p:sp>
      <p:sp>
        <p:nvSpPr>
          <p:cNvPr id="36874" name="Прямоугольник 3"/>
          <p:cNvSpPr>
            <a:spLocks noChangeArrowheads="1"/>
          </p:cNvSpPr>
          <p:nvPr/>
        </p:nvSpPr>
        <p:spPr bwMode="auto">
          <a:xfrm>
            <a:off x="4321175" y="1069975"/>
            <a:ext cx="2590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onstantia" pitchFamily="18" charset="0"/>
              </a:rPr>
              <a:t>Октаэдр, вписанный в правильный тетраэдр </a:t>
            </a:r>
          </a:p>
        </p:txBody>
      </p:sp>
      <p:sp>
        <p:nvSpPr>
          <p:cNvPr id="36875" name="Прямоугольник 4"/>
          <p:cNvSpPr>
            <a:spLocks noChangeArrowheads="1"/>
          </p:cNvSpPr>
          <p:nvPr/>
        </p:nvSpPr>
        <p:spPr bwMode="auto">
          <a:xfrm>
            <a:off x="1995488" y="2301875"/>
            <a:ext cx="24653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onstantia" pitchFamily="18" charset="0"/>
              </a:rPr>
              <a:t> Вписанный в куб додекаэдр </a:t>
            </a:r>
          </a:p>
        </p:txBody>
      </p:sp>
      <p:sp>
        <p:nvSpPr>
          <p:cNvPr id="36876" name="Прямоугольник 5"/>
          <p:cNvSpPr>
            <a:spLocks noChangeArrowheads="1"/>
          </p:cNvSpPr>
          <p:nvPr/>
        </p:nvSpPr>
        <p:spPr bwMode="auto">
          <a:xfrm>
            <a:off x="4670425" y="2301875"/>
            <a:ext cx="22844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onstantia" pitchFamily="18" charset="0"/>
              </a:rPr>
              <a:t>Вписанный в куб икосаэдр</a:t>
            </a:r>
          </a:p>
        </p:txBody>
      </p:sp>
      <p:sp>
        <p:nvSpPr>
          <p:cNvPr id="36877" name="Прямоугольник 6"/>
          <p:cNvSpPr>
            <a:spLocks noChangeArrowheads="1"/>
          </p:cNvSpPr>
          <p:nvPr/>
        </p:nvSpPr>
        <p:spPr bwMode="auto">
          <a:xfrm>
            <a:off x="2016125" y="3305175"/>
            <a:ext cx="208280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onstantia" pitchFamily="18" charset="0"/>
              </a:rPr>
              <a:t>Вписанный в додекаэдр икосаэдр</a:t>
            </a:r>
          </a:p>
        </p:txBody>
      </p:sp>
      <p:sp>
        <p:nvSpPr>
          <p:cNvPr id="36878" name="Прямоугольник 7"/>
          <p:cNvSpPr>
            <a:spLocks noChangeArrowheads="1"/>
          </p:cNvSpPr>
          <p:nvPr/>
        </p:nvSpPr>
        <p:spPr bwMode="auto">
          <a:xfrm>
            <a:off x="4654550" y="3165475"/>
            <a:ext cx="2124075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 </a:t>
            </a:r>
          </a:p>
          <a:p>
            <a:pPr algn="ctr"/>
            <a:r>
              <a:rPr lang="ru-RU">
                <a:latin typeface="Constantia" pitchFamily="18" charset="0"/>
              </a:rPr>
              <a:t>Вписанный в икосаэдр додекаэдр</a:t>
            </a:r>
          </a:p>
        </p:txBody>
      </p:sp>
      <p:sp>
        <p:nvSpPr>
          <p:cNvPr id="36879" name="Прямоугольник 8"/>
          <p:cNvSpPr>
            <a:spLocks noChangeArrowheads="1"/>
          </p:cNvSpPr>
          <p:nvPr/>
        </p:nvSpPr>
        <p:spPr bwMode="auto">
          <a:xfrm>
            <a:off x="4654550" y="4575175"/>
            <a:ext cx="23161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onstantia" pitchFamily="18" charset="0"/>
              </a:rPr>
              <a:t>Куб, вписанный в октаэдр, вписанный в правильный тетраэдр</a:t>
            </a:r>
          </a:p>
        </p:txBody>
      </p:sp>
      <p:sp>
        <p:nvSpPr>
          <p:cNvPr id="36880" name="Прямоугольник 9"/>
          <p:cNvSpPr>
            <a:spLocks noChangeArrowheads="1"/>
          </p:cNvSpPr>
          <p:nvPr/>
        </p:nvSpPr>
        <p:spPr bwMode="auto">
          <a:xfrm>
            <a:off x="2144713" y="4292600"/>
            <a:ext cx="2468562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onstantia" pitchFamily="18" charset="0"/>
              </a:rPr>
              <a:t>Правильный тетраэдр, вписанный в икосаэдр, вписанный в додекаэдр</a:t>
            </a:r>
          </a:p>
        </p:txBody>
      </p:sp>
      <p:sp>
        <p:nvSpPr>
          <p:cNvPr id="36881" name="TextBox 1"/>
          <p:cNvSpPr txBox="1">
            <a:spLocks noChangeArrowheads="1"/>
          </p:cNvSpPr>
          <p:nvPr/>
        </p:nvSpPr>
        <p:spPr bwMode="auto">
          <a:xfrm>
            <a:off x="1770063" y="11113"/>
            <a:ext cx="63373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B050"/>
                </a:solidFill>
                <a:latin typeface="Constantia" pitchFamily="18" charset="0"/>
              </a:rPr>
              <a:t>Некоторые виды каскадов</a:t>
            </a:r>
          </a:p>
        </p:txBody>
      </p:sp>
      <p:sp>
        <p:nvSpPr>
          <p:cNvPr id="19" name="32-конечная звезда 18">
            <a:hlinkClick r:id="rId10" action="ppaction://hlinksldjump"/>
          </p:cNvPr>
          <p:cNvSpPr/>
          <p:nvPr/>
        </p:nvSpPr>
        <p:spPr>
          <a:xfrm>
            <a:off x="7667625" y="5516563"/>
            <a:ext cx="1296988" cy="1225550"/>
          </a:xfrm>
          <a:prstGeom prst="star32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chemeClr val="tx1"/>
                </a:solidFill>
              </a:rPr>
              <a:t>На главную</a:t>
            </a:r>
          </a:p>
        </p:txBody>
      </p:sp>
      <p:pic>
        <p:nvPicPr>
          <p:cNvPr id="20" name="Рисунок 370" descr="0009-008-Kub-i-dodekaedr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50689" y="2073750"/>
            <a:ext cx="1146553" cy="109195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</p:pic>
      <p:pic>
        <p:nvPicPr>
          <p:cNvPr id="21" name="Рисунок 365" descr="октаэдр в тетраэдре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6930060" y="811540"/>
            <a:ext cx="1080877" cy="111145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</p:pic>
      <p:pic>
        <p:nvPicPr>
          <p:cNvPr id="22" name="Рисунок 368" descr="0004-002-Kub-i-р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1039533" y="811540"/>
            <a:ext cx="1146553" cy="111145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</p:pic>
      <p:pic>
        <p:nvPicPr>
          <p:cNvPr id="23" name="Рисунок 371" descr="img33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6898015" y="4601879"/>
            <a:ext cx="1147971" cy="117371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</p:pic>
      <p:pic>
        <p:nvPicPr>
          <p:cNvPr id="24" name="Рисунок 372" descr="0016-016-Dodekaedr-i-tetraedr"/>
          <p:cNvPicPr>
            <a:picLocks noChangeAspect="1" noChangeArrowheads="1"/>
          </p:cNvPicPr>
          <p:nvPr/>
        </p:nvPicPr>
        <p:blipFill>
          <a:blip r:embed="rId6" cstate="print">
            <a:extLst/>
          </a:blip>
          <a:srcRect/>
          <a:stretch>
            <a:fillRect/>
          </a:stretch>
        </p:blipFill>
        <p:spPr bwMode="auto">
          <a:xfrm>
            <a:off x="1047813" y="4601879"/>
            <a:ext cx="1158859" cy="117371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</p:pic>
      <p:pic>
        <p:nvPicPr>
          <p:cNvPr id="25" name="Рисунок 373" descr="0007-005-Ikosaedr"/>
          <p:cNvPicPr>
            <a:picLocks noChangeAspect="1" noChangeArrowheads="1"/>
          </p:cNvPicPr>
          <p:nvPr/>
        </p:nvPicPr>
        <p:blipFill>
          <a:blip r:embed="rId7" cstate="print">
            <a:extLst/>
          </a:blip>
          <a:srcRect/>
          <a:stretch>
            <a:fillRect/>
          </a:stretch>
        </p:blipFill>
        <p:spPr bwMode="auto">
          <a:xfrm>
            <a:off x="6930061" y="2132859"/>
            <a:ext cx="1135881" cy="109195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</p:pic>
      <p:pic>
        <p:nvPicPr>
          <p:cNvPr id="26" name="Рисунок 376" descr="0_88879c1a_5ff0c253_L"/>
          <p:cNvPicPr>
            <a:picLocks noChangeAspect="1" noChangeArrowheads="1"/>
          </p:cNvPicPr>
          <p:nvPr/>
        </p:nvPicPr>
        <p:blipFill>
          <a:blip r:embed="rId8">
            <a:extLst/>
          </a:blip>
          <a:srcRect/>
          <a:stretch>
            <a:fillRect/>
          </a:stretch>
        </p:blipFill>
        <p:spPr bwMode="auto">
          <a:xfrm>
            <a:off x="1052218" y="3344254"/>
            <a:ext cx="1158860" cy="1145984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</p:pic>
      <p:pic>
        <p:nvPicPr>
          <p:cNvPr id="27" name="Рисунок 377" descr="0_89c1a_5ff0c253_L"/>
          <p:cNvPicPr>
            <a:picLocks noChangeAspect="1" noChangeArrowheads="1"/>
          </p:cNvPicPr>
          <p:nvPr/>
        </p:nvPicPr>
        <p:blipFill>
          <a:blip r:embed="rId9">
            <a:extLst/>
          </a:blip>
          <a:srcRect/>
          <a:stretch>
            <a:fillRect/>
          </a:stretch>
        </p:blipFill>
        <p:spPr bwMode="auto">
          <a:xfrm>
            <a:off x="6898723" y="3395738"/>
            <a:ext cx="1172732" cy="103974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350" y="1412875"/>
            <a:ext cx="6400800" cy="685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</a:rPr>
              <a:t>Звездчатые многогранники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0925" y="2349500"/>
            <a:ext cx="6400800" cy="3365500"/>
          </a:xfrm>
        </p:spPr>
        <p:txBody>
          <a:bodyPr rtlCol="0">
            <a:normAutofit fontScale="70000" lnSpcReduction="20000"/>
          </a:bodyPr>
          <a:lstStyle/>
          <a:p>
            <a:pPr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dirty="0"/>
              <a:t>Звёздчатой формой многогранника</a:t>
            </a:r>
            <a:r>
              <a:rPr lang="ru-RU" dirty="0"/>
              <a:t> называется многогранник, полученный путём продления граней данного многогранника через рёбра до их следующего пересечения с другими гранями по новым </a:t>
            </a:r>
            <a:r>
              <a:rPr lang="ru-RU" dirty="0" smtClean="0"/>
              <a:t>рёбрам.</a:t>
            </a:r>
          </a:p>
          <a:p>
            <a:pPr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dirty="0" smtClean="0"/>
              <a:t>Правильными </a:t>
            </a:r>
            <a:r>
              <a:rPr lang="ru-RU" b="1" dirty="0"/>
              <a:t>звёздчатыми многогранниками</a:t>
            </a:r>
            <a:r>
              <a:rPr lang="ru-RU" dirty="0"/>
              <a:t> называются звёздчатые многогранники, гранями которых являются одинаковые правильные или звёздчатые многоугольники. В отличие от пяти классических правильных многогранников, данные многогранники не являются выпуклыми телами.</a:t>
            </a:r>
          </a:p>
          <a:p>
            <a:pPr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ru-RU" dirty="0" smtClean="0"/>
          </a:p>
          <a:p>
            <a:pPr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/>
              <a:t>Звездчатые </a:t>
            </a:r>
            <a:r>
              <a:rPr lang="ru-RU" dirty="0"/>
              <a:t>многогранники благодаря своим необычным свойствам симметрии исследуются с древнейших времен. Также эти формы многогранников широко используются в декоративном искусстве, используются для созданий всевозможных украшений.</a:t>
            </a:r>
          </a:p>
          <a:p>
            <a:pPr indent="0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ru-RU" dirty="0"/>
          </a:p>
        </p:txBody>
      </p:sp>
      <p:pic>
        <p:nvPicPr>
          <p:cNvPr id="3074" name="Picture 2" descr="C:\Users\РиК\Desktop\Third_stellation_oжf_dodecahedr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25" y="5084763"/>
            <a:ext cx="1655763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" descr="C:\Users\РиК\Desktop\Third_stellation_oжf_dodecahedr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404813"/>
            <a:ext cx="165735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2" descr="C:\Users\РиК\Desktop\Third_stellation_oжf_dodecahedr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37636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2" descr="C:\Users\РиК\Desktop\Third_stellation_oжf_dodecahedr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1725" y="4149725"/>
            <a:ext cx="1368425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2" descr="C:\Users\РиК\Desktop\Third_stellation_oжf_dodecahedr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931118">
            <a:off x="-49213" y="2759075"/>
            <a:ext cx="1060451" cy="105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2" descr="C:\Users\РиК\Desktop\Third_stellation_oжf_dodecahedr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627816">
            <a:off x="7896225" y="3048000"/>
            <a:ext cx="1058863" cy="105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 descr="C:\Users\РиК\Desktop\Third_stellation_oжf_dodecahedr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931118">
            <a:off x="-17463" y="4000500"/>
            <a:ext cx="920751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2" descr="C:\Users\РиК\Desktop\Third_stellation_oжf_dodecahedr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411419">
            <a:off x="7694613" y="2062163"/>
            <a:ext cx="920750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2" descr="C:\Users\РиК\Desktop\Third_stellation_oжf_dodecahedr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07144">
            <a:off x="393700" y="5075238"/>
            <a:ext cx="795338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2" descr="C:\Users\РиК\Desktop\Third_stellation_oжf_dodecahedr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07144">
            <a:off x="7315200" y="1222375"/>
            <a:ext cx="795338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2" descr="C:\Users\РиК\Desktop\Third_stellation_oжf_dodecahedron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07144">
            <a:off x="1039813" y="5767388"/>
            <a:ext cx="622300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2" descr="C:\Users\РиК\Desktop\Third_stellation_oжf_dodecahedron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07144">
            <a:off x="6778625" y="800100"/>
            <a:ext cx="6223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2" descr="C:\Users\РиК\Desktop\Third_stellation_oжf_dodecahedron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407144">
            <a:off x="1727200" y="6121400"/>
            <a:ext cx="4826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2" descr="C:\Users\РиК\Desktop\Third_stellation_oжf_dodecahedron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407144">
            <a:off x="6130925" y="723900"/>
            <a:ext cx="4826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12-конечная звезда 43">
            <a:hlinkClick r:id="rId6" action="ppaction://hlinksldjump"/>
          </p:cNvPr>
          <p:cNvSpPr/>
          <p:nvPr/>
        </p:nvSpPr>
        <p:spPr>
          <a:xfrm>
            <a:off x="8027988" y="5848350"/>
            <a:ext cx="936625" cy="893763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Стрелка вправо 44"/>
          <p:cNvSpPr/>
          <p:nvPr/>
        </p:nvSpPr>
        <p:spPr>
          <a:xfrm>
            <a:off x="8316913" y="6115050"/>
            <a:ext cx="431800" cy="358775"/>
          </a:xfrm>
          <a:prstGeom prst="rightArrow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1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700"/>
                            </p:stCondLst>
                            <p:childTnLst>
                              <p:par>
                                <p:cTn id="6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900"/>
                            </p:stCondLst>
                            <p:childTnLst>
                              <p:par>
                                <p:cTn id="7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100"/>
                            </p:stCondLst>
                            <p:childTnLst>
                              <p:par>
                                <p:cTn id="7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300"/>
                            </p:stCondLst>
                            <p:childTnLst>
                              <p:par>
                                <p:cTn id="8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3"/>
          <p:cNvSpPr>
            <a:spLocks noChangeArrowheads="1"/>
          </p:cNvSpPr>
          <p:nvPr/>
        </p:nvSpPr>
        <p:spPr bwMode="auto">
          <a:xfrm>
            <a:off x="900113" y="2116138"/>
            <a:ext cx="74168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1600">
                <a:latin typeface="Calibri" pitchFamily="34" charset="0"/>
                <a:cs typeface="Times New Roman" pitchFamily="18" charset="0"/>
              </a:rPr>
              <a:t>Тетраэдр и гексаэдр (куб) не имеют звёздчатых форм, так как их грани при продлении через рёбра более не пересекаются.</a:t>
            </a:r>
            <a:endParaRPr lang="ru-RU" altLang="ru-RU">
              <a:cs typeface="Arial" charset="0"/>
            </a:endParaRPr>
          </a:p>
        </p:txBody>
      </p:sp>
      <p:sp>
        <p:nvSpPr>
          <p:cNvPr id="38914" name="Rectangle 4"/>
          <p:cNvSpPr>
            <a:spLocks noChangeArrowheads="1"/>
          </p:cNvSpPr>
          <p:nvPr/>
        </p:nvSpPr>
        <p:spPr bwMode="auto">
          <a:xfrm>
            <a:off x="827088" y="2590800"/>
            <a:ext cx="506412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altLang="ru-RU" sz="1100" b="1">
                <a:latin typeface="Calibri" pitchFamily="34" charset="0"/>
                <a:cs typeface="Times New Roman" pitchFamily="18" charset="0"/>
              </a:rPr>
              <a:t>          </a:t>
            </a:r>
            <a:endParaRPr lang="ru-RU" altLang="ru-RU">
              <a:cs typeface="Arial" charset="0"/>
            </a:endParaRPr>
          </a:p>
        </p:txBody>
      </p:sp>
      <p:sp>
        <p:nvSpPr>
          <p:cNvPr id="38915" name="Rectangle 5"/>
          <p:cNvSpPr>
            <a:spLocks noChangeArrowheads="1"/>
          </p:cNvSpPr>
          <p:nvPr/>
        </p:nvSpPr>
        <p:spPr bwMode="auto">
          <a:xfrm>
            <a:off x="684213" y="3001963"/>
            <a:ext cx="462438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2400" b="1">
                <a:solidFill>
                  <a:srgbClr val="00B050"/>
                </a:solidFill>
                <a:latin typeface="Calibri" pitchFamily="34" charset="0"/>
                <a:cs typeface="Times New Roman" pitchFamily="18" charset="0"/>
              </a:rPr>
              <a:t>1. ЗВЕЗДЧАТЫЙ ОКТАЭДР КЕПЛЕРА</a:t>
            </a:r>
          </a:p>
          <a:p>
            <a:pPr algn="ctr"/>
            <a:r>
              <a:rPr lang="ru-RU" altLang="ru-RU" sz="1600">
                <a:latin typeface="Calibri" pitchFamily="34" charset="0"/>
                <a:cs typeface="Times New Roman" pitchFamily="18" charset="0"/>
              </a:rPr>
              <a:t>Существует только одна звёздчатая форма октаэдра, так как дальнейшее продление граней октаэдра не приводит к созданию нового многогранника. </a:t>
            </a:r>
          </a:p>
          <a:p>
            <a:pPr algn="ctr"/>
            <a:r>
              <a:rPr lang="ru-RU" altLang="ru-RU" sz="1600">
                <a:latin typeface="Calibri" pitchFamily="34" charset="0"/>
                <a:cs typeface="Times New Roman" pitchFamily="18" charset="0"/>
              </a:rPr>
              <a:t> Звёздчатый октаэдр по сути является соединением двух тетраэдров.</a:t>
            </a:r>
          </a:p>
        </p:txBody>
      </p:sp>
      <p:sp>
        <p:nvSpPr>
          <p:cNvPr id="38916" name="TextBox 4"/>
          <p:cNvSpPr txBox="1">
            <a:spLocks noChangeArrowheads="1"/>
          </p:cNvSpPr>
          <p:nvPr/>
        </p:nvSpPr>
        <p:spPr bwMode="auto">
          <a:xfrm>
            <a:off x="1258888" y="981075"/>
            <a:ext cx="6697662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00B050"/>
                </a:solidFill>
                <a:latin typeface="Constantia" pitchFamily="18" charset="0"/>
                <a:cs typeface="Courier New" pitchFamily="49" charset="0"/>
              </a:rPr>
              <a:t>ВИДЫ ЗВЕЗДЧАТЫХ МНОГОГРАННИКОВ </a:t>
            </a:r>
          </a:p>
        </p:txBody>
      </p:sp>
      <p:pic>
        <p:nvPicPr>
          <p:cNvPr id="1031" name="Picture 7" descr="C:\Users\РиК\Desktop\Zeroth_stellation_of_octaддhedron.pn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6696997" y="2408838"/>
            <a:ext cx="1369663" cy="1347970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extLst/>
        </p:spPr>
      </p:pic>
      <p:pic>
        <p:nvPicPr>
          <p:cNvPr id="38918" name="Picture 3" descr="C:\Users\РиК\Desktop\kovanye-uz;or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066785" flipV="1">
            <a:off x="6397625" y="4306888"/>
            <a:ext cx="2600325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12-конечная звезда 9">
            <a:hlinkClick r:id="rId4" action="ppaction://hlinksldjump"/>
          </p:cNvPr>
          <p:cNvSpPr/>
          <p:nvPr/>
        </p:nvSpPr>
        <p:spPr>
          <a:xfrm>
            <a:off x="8027988" y="5848350"/>
            <a:ext cx="936625" cy="893763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8316913" y="6115050"/>
            <a:ext cx="431800" cy="358775"/>
          </a:xfrm>
          <a:prstGeom prst="rightArrow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098" name="Picture 2" descr="C:\Users\РиК\Desktop\75.gif"/>
          <p:cNvPicPr>
            <a:picLocks noChangeAspect="1" noChangeArrowheads="1"/>
          </p:cNvPicPr>
          <p:nvPr/>
        </p:nvPicPr>
        <p:blipFill>
          <a:blip r:embed="rId5">
            <a:extLst/>
          </a:blip>
          <a:srcRect/>
          <a:stretch>
            <a:fillRect/>
          </a:stretch>
        </p:blipFill>
        <p:spPr bwMode="auto">
          <a:xfrm>
            <a:off x="4951790" y="2405062"/>
            <a:ext cx="1620384" cy="1527994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  <a:extLst/>
        </p:spPr>
      </p:pic>
      <p:pic>
        <p:nvPicPr>
          <p:cNvPr id="1030" name="Picture 6" descr="C:\Users\РиК\Desktop\First_stellation_of_ocдtahedron.png"/>
          <p:cNvPicPr>
            <a:picLocks noChangeAspect="1" noChangeArrowheads="1"/>
          </p:cNvPicPr>
          <p:nvPr/>
        </p:nvPicPr>
        <p:blipFill>
          <a:blip r:embed="rId6" cstate="print">
            <a:extLst/>
          </a:blip>
          <a:srcRect/>
          <a:stretch>
            <a:fillRect/>
          </a:stretch>
        </p:blipFill>
        <p:spPr bwMode="auto">
          <a:xfrm>
            <a:off x="5292080" y="3678758"/>
            <a:ext cx="2198515" cy="2198514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РиК\Desktop\zv_okt_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1196975"/>
            <a:ext cx="1522412" cy="137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C:\Users\РиК\Desktop\zv_okt_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3068638"/>
            <a:ext cx="1517650" cy="254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C:\Users\РиК\Desktop\zv_okt_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78088" y="3068638"/>
            <a:ext cx="1517650" cy="254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476375" y="1181100"/>
            <a:ext cx="460851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onstantia" pitchFamily="18" charset="0"/>
              </a:rPr>
              <a:t> </a:t>
            </a:r>
            <a:r>
              <a:rPr lang="ru-RU" sz="1600">
                <a:latin typeface="Constantia" pitchFamily="18" charset="0"/>
              </a:rPr>
              <a:t>Интересная особенность многогранника. Если соединить между собой все остроконечные вершины, то линии пересечения точно соответствуют ребрам куба. </a:t>
            </a:r>
          </a:p>
          <a:p>
            <a:pPr algn="ctr"/>
            <a:r>
              <a:rPr lang="ru-RU" sz="1600">
                <a:latin typeface="Constantia" pitchFamily="18" charset="0"/>
              </a:rPr>
              <a:t>Таким образом, звёздчатый октаэдр может быть вписан в куб.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211638" y="3068638"/>
            <a:ext cx="3960812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latin typeface="Constantia" pitchFamily="18" charset="0"/>
              </a:rPr>
              <a:t>Если посмотреть на многогранник сверху, либо на отбрасываемую тень, то контуры рисунка будут создавать правильную шестиугольную звезду.</a:t>
            </a:r>
          </a:p>
          <a:p>
            <a:pPr algn="ctr"/>
            <a:r>
              <a:rPr lang="ru-RU" sz="1600">
                <a:latin typeface="Constantia" pitchFamily="18" charset="0"/>
              </a:rPr>
              <a:t>Шестиугольная звезда в виде двух перекрещивающихся треугольников это древнейший символ, который именуется как Звезда Давида (еще одно название - Печать царя Соломона).</a:t>
            </a:r>
          </a:p>
          <a:p>
            <a:endParaRPr lang="ru-RU">
              <a:latin typeface="Constantia" pitchFamily="18" charset="0"/>
            </a:endParaRPr>
          </a:p>
        </p:txBody>
      </p:sp>
      <p:sp>
        <p:nvSpPr>
          <p:cNvPr id="8" name="12-конечная звезда 7">
            <a:hlinkClick r:id="rId5" action="ppaction://hlinksldjump"/>
          </p:cNvPr>
          <p:cNvSpPr/>
          <p:nvPr/>
        </p:nvSpPr>
        <p:spPr>
          <a:xfrm>
            <a:off x="8027988" y="5848350"/>
            <a:ext cx="936625" cy="893763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8316913" y="6115050"/>
            <a:ext cx="431800" cy="358775"/>
          </a:xfrm>
          <a:prstGeom prst="rightArrow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827088" y="1108075"/>
            <a:ext cx="7670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altLang="ru-RU" sz="3200">
                <a:solidFill>
                  <a:srgbClr val="00B050"/>
                </a:solidFill>
                <a:latin typeface="Constantia" pitchFamily="18" charset="0"/>
                <a:cs typeface="Times New Roman" pitchFamily="18" charset="0"/>
              </a:rPr>
              <a:t> ЗВЕЗДЧАТЫЕ ФОРМЫ ДОДЕКАЭДРА   </a:t>
            </a:r>
            <a:endParaRPr lang="ru-RU" altLang="ru-RU" sz="3200">
              <a:solidFill>
                <a:srgbClr val="00B050"/>
              </a:solidFill>
              <a:latin typeface="Constantia" pitchFamily="18" charset="0"/>
              <a:cs typeface="Arial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079500" y="1844675"/>
            <a:ext cx="5148263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1400" b="1" i="1">
                <a:latin typeface="Calibri" pitchFamily="34" charset="0"/>
                <a:cs typeface="Times New Roman" pitchFamily="18" charset="0"/>
              </a:rPr>
              <a:t>Додекаэдр </a:t>
            </a:r>
            <a:r>
              <a:rPr lang="ru-RU" altLang="ru-RU" sz="1400" i="1">
                <a:latin typeface="Calibri" pitchFamily="34" charset="0"/>
                <a:cs typeface="Times New Roman" pitchFamily="18" charset="0"/>
              </a:rPr>
              <a:t>имеет 3 звёздчатые формы: малый звёздчатый додекаэдр, большой додекаэдр, большой звёздчатый додекаэдр (звёздчатый большой додекаэдр, завершающая форма). В отличие от октаэдра, любая из звёздчатых форм додекаэдра не является соединением платоновых тел, а образует новый многогранник.</a:t>
            </a:r>
            <a:endParaRPr lang="ru-RU" altLang="ru-RU" sz="1400" i="1">
              <a:cs typeface="Arial" charset="0"/>
            </a:endParaRPr>
          </a:p>
        </p:txBody>
      </p:sp>
      <p:pic>
        <p:nvPicPr>
          <p:cNvPr id="4100" name="Picture 4" descr="C:\Users\РиК\Desktop\Zeroth_stellation_of_ппdodecahedron.pn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6281936" y="1692588"/>
            <a:ext cx="1458416" cy="1458416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extLst/>
        </p:spPr>
      </p:pic>
      <p:pic>
        <p:nvPicPr>
          <p:cNvPr id="4101" name="Picture 5" descr="C:\Users\РиК\Desktop\First_stellation_of_dпodecahedron.png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755576" y="3205570"/>
            <a:ext cx="869487" cy="87150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</p:pic>
      <p:pic>
        <p:nvPicPr>
          <p:cNvPr id="4102" name="Picture 6" descr="C:\Users\РиК\Desktop\Second_stellation_of_doгнdecahedron.png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755576" y="4236576"/>
            <a:ext cx="829708" cy="830669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</p:pic>
      <p:pic>
        <p:nvPicPr>
          <p:cNvPr id="4103" name="Picture 7" descr="C:\Users\РиК\Desktop\Third_stellation_oжf_dodecahedron.png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755576" y="5100987"/>
            <a:ext cx="869487" cy="86948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187450" y="3141663"/>
            <a:ext cx="2232025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onstantia" pitchFamily="18" charset="0"/>
              </a:rPr>
              <a:t>Малый звездчатый додекаэдр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530350" y="4356100"/>
            <a:ext cx="24653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onstantia" pitchFamily="18" charset="0"/>
              </a:rPr>
              <a:t>Большой додекаэдр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00125" y="4941888"/>
            <a:ext cx="2492375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onstantia" pitchFamily="18" charset="0"/>
              </a:rPr>
              <a:t>Большой звездчатый додкаэдр </a:t>
            </a:r>
          </a:p>
        </p:txBody>
      </p:sp>
      <p:sp>
        <p:nvSpPr>
          <p:cNvPr id="13" name="12-конечная звезда 12">
            <a:hlinkClick r:id="rId6" action="ppaction://hlinksldjump"/>
          </p:cNvPr>
          <p:cNvSpPr/>
          <p:nvPr/>
        </p:nvSpPr>
        <p:spPr>
          <a:xfrm>
            <a:off x="8027988" y="5848350"/>
            <a:ext cx="936625" cy="893763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8316913" y="6115050"/>
            <a:ext cx="431800" cy="358775"/>
          </a:xfrm>
          <a:prstGeom prst="rightArrow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3744913" y="3281363"/>
            <a:ext cx="47148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latin typeface="Constantia" pitchFamily="18" charset="0"/>
              </a:rPr>
              <a:t>У </a:t>
            </a:r>
            <a:r>
              <a:rPr lang="ru-RU" sz="1600" b="1">
                <a:latin typeface="Constantia" pitchFamily="18" charset="0"/>
              </a:rPr>
              <a:t>большого додекаэдра </a:t>
            </a:r>
            <a:r>
              <a:rPr lang="ru-RU" sz="1600">
                <a:latin typeface="Constantia" pitchFamily="18" charset="0"/>
              </a:rPr>
              <a:t>гранями являются пятиугольники, которые сходятся по пять в каждой из вершин. У </a:t>
            </a:r>
            <a:r>
              <a:rPr lang="ru-RU" sz="1600" b="1">
                <a:latin typeface="Constantia" pitchFamily="18" charset="0"/>
              </a:rPr>
              <a:t>малого звёздчатого </a:t>
            </a:r>
            <a:r>
              <a:rPr lang="ru-RU" sz="1600">
                <a:latin typeface="Constantia" pitchFamily="18" charset="0"/>
              </a:rPr>
              <a:t>и </a:t>
            </a:r>
            <a:r>
              <a:rPr lang="ru-RU" sz="1600" b="1">
                <a:latin typeface="Constantia" pitchFamily="18" charset="0"/>
              </a:rPr>
              <a:t>большого звёздчатого додекаэдров</a:t>
            </a:r>
            <a:r>
              <a:rPr lang="ru-RU" sz="1600">
                <a:latin typeface="Constantia" pitchFamily="18" charset="0"/>
              </a:rPr>
              <a:t> грани — пятиконечные звёзды, которые в первом случае сходятся по 5, а во втором по 3 грани в одной вершине.</a:t>
            </a:r>
          </a:p>
          <a:p>
            <a:pPr algn="ctr"/>
            <a:r>
              <a:rPr lang="ru-RU" sz="1600">
                <a:latin typeface="Constantia" pitchFamily="18" charset="0"/>
              </a:rPr>
              <a:t> Вершины </a:t>
            </a:r>
            <a:r>
              <a:rPr lang="ru-RU" sz="1600" b="1">
                <a:latin typeface="Constantia" pitchFamily="18" charset="0"/>
              </a:rPr>
              <a:t>большого звёздчатого додекаэдра</a:t>
            </a:r>
            <a:r>
              <a:rPr lang="ru-RU" sz="1600">
                <a:latin typeface="Constantia" pitchFamily="18" charset="0"/>
              </a:rPr>
              <a:t> совпадают с вершинами описанного додекаэдра.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116013" y="1044575"/>
            <a:ext cx="70659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B050"/>
                </a:solidFill>
                <a:latin typeface="Constantia" pitchFamily="18" charset="0"/>
              </a:rPr>
              <a:t>ЗВЕЗДЧАТЫЕ ФОРМЫ ИКОСАЭДРА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476375" y="3005138"/>
            <a:ext cx="39592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latin typeface="Constantia" pitchFamily="18" charset="0"/>
              </a:rPr>
              <a:t>Если каждую грань икосаэдра продлить неограниченно, то тело будет окружено множеством отсеков – частей пространства. Все звездчатые формы икосаэдра можно получить добавлением к исходному телу таких отсеков.</a:t>
            </a:r>
          </a:p>
        </p:txBody>
      </p:sp>
      <p:pic>
        <p:nvPicPr>
          <p:cNvPr id="5122" name="Picture 2" descr="C:\Users\РиК\Desktop\First_stellation_of_icosaheжжdron.pn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5292080" y="1556792"/>
            <a:ext cx="2098319" cy="205200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</p:pic>
      <p:pic>
        <p:nvPicPr>
          <p:cNvPr id="7" name="Picture 3" descr="C:\Users\РиК\Desktop\Zeroth_stellationпп_of_icosahedr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9813" y="1484313"/>
            <a:ext cx="10064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C:\Users\РиК\Desktop\1024px-First_compound_stellation_of_icosahedron.sv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700" y="3789363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C:\Users\РиК\Desktop\Second_compound_stellaрррtion_of_icosahedron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57325" y="4725988"/>
            <a:ext cx="9398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C:\Users\РиК\Desktop\Third_compound_stellation_ofи_icosahedron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27313" y="5030788"/>
            <a:ext cx="973137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 descr="C:\Users\РиК\Desktop\Seventeenth_stelааааааlation_of_icosahedron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62400" y="5060950"/>
            <a:ext cx="1066800" cy="10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32-конечная звезда 13">
            <a:hlinkClick r:id="rId8" action="ppaction://hlinksldjump"/>
          </p:cNvPr>
          <p:cNvSpPr/>
          <p:nvPr/>
        </p:nvSpPr>
        <p:spPr>
          <a:xfrm>
            <a:off x="7667625" y="5516563"/>
            <a:ext cx="1296988" cy="1225550"/>
          </a:xfrm>
          <a:prstGeom prst="star32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chemeClr val="tx1"/>
                </a:solidFill>
              </a:rPr>
              <a:t>На главную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162550" y="4354513"/>
            <a:ext cx="30194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latin typeface="Constantia" pitchFamily="18" charset="0"/>
              </a:rPr>
              <a:t>У икосаэдра 59 звездчатых форм, каждая из которых по-своему уникальна и привлекательна.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116013" y="1785938"/>
            <a:ext cx="403225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onstantia" pitchFamily="18" charset="0"/>
              </a:rPr>
              <a:t>Икосаэдр- правильный выпуклый многогранник, составленный из 20 правильных треугольников.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3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835150" y="1700213"/>
            <a:ext cx="5508625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B050"/>
                </a:solidFill>
                <a:latin typeface="Constantia" pitchFamily="18" charset="0"/>
              </a:rPr>
              <a:t>Полуправильными звездчатыми многогранниками </a:t>
            </a:r>
            <a:r>
              <a:rPr lang="ru-RU">
                <a:latin typeface="Constantia" pitchFamily="18" charset="0"/>
              </a:rPr>
              <a:t>называются многогранники, гранями которых являются правильные или звёздчатые многоугольники, но не обязательно одинаковые. При этом строение всех вершин должно быть одинаковым. </a:t>
            </a:r>
          </a:p>
          <a:p>
            <a:endParaRPr lang="ru-RU">
              <a:latin typeface="Constantia" pitchFamily="18" charset="0"/>
            </a:endParaRPr>
          </a:p>
        </p:txBody>
      </p:sp>
      <p:pic>
        <p:nvPicPr>
          <p:cNvPr id="6148" name="Picture 4" descr="C:\Users\РиК\Desktop\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1188" y="4560888"/>
            <a:ext cx="1466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C:\Users\РиК\Desktop\усеченныйикосаэдр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69125" y="3133725"/>
            <a:ext cx="152400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8" name="Picture 14" descr="C:\Users\РиК\Desktop\150px-Pentakisdodecahedron (1)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9138" y="4359275"/>
            <a:ext cx="1544637" cy="154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9" name="Picture 15" descr="C:\Users\РиК\Desktop\220px-Truncateddodecahedron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73488" y="4816475"/>
            <a:ext cx="1633537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0" name="Picture 16" descr="C:\Users\РиК\Desktop\-siaidu 10.01.2011 11hj4n858.зтп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7088" y="3252788"/>
            <a:ext cx="153352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12-конечная звезда 17">
            <a:hlinkClick r:id="rId7" action="ppaction://hlinksldjump"/>
          </p:cNvPr>
          <p:cNvSpPr/>
          <p:nvPr/>
        </p:nvSpPr>
        <p:spPr>
          <a:xfrm>
            <a:off x="8027988" y="5848350"/>
            <a:ext cx="936625" cy="893763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8316913" y="6115050"/>
            <a:ext cx="431800" cy="358775"/>
          </a:xfrm>
          <a:prstGeom prst="rightArrow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692275" y="1112838"/>
            <a:ext cx="58308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B050"/>
                </a:solidFill>
                <a:latin typeface="Constantia" pitchFamily="18" charset="0"/>
              </a:rPr>
              <a:t>Некоторые звездчатые формы</a:t>
            </a:r>
          </a:p>
        </p:txBody>
      </p:sp>
      <p:pic>
        <p:nvPicPr>
          <p:cNvPr id="7172" name="Picture 4" descr="C:\Users\РиК\Desktop\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1773238"/>
            <a:ext cx="18478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042988" y="1930400"/>
            <a:ext cx="46545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solidFill>
                  <a:srgbClr val="00B050"/>
                </a:solidFill>
                <a:latin typeface="Constantia" pitchFamily="18" charset="0"/>
              </a:rPr>
              <a:t>Звездчатые формы кубооктаэдра 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012825" y="2636838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onstantia" pitchFamily="18" charset="0"/>
              </a:rPr>
              <a:t>Кубооктаэдр</a:t>
            </a:r>
            <a:r>
              <a:rPr lang="ru-RU">
                <a:latin typeface="Constantia" pitchFamily="18" charset="0"/>
              </a:rPr>
              <a:t> имеет </a:t>
            </a:r>
            <a:r>
              <a:rPr lang="ru-RU" b="1">
                <a:latin typeface="Constantia" pitchFamily="18" charset="0"/>
              </a:rPr>
              <a:t>4</a:t>
            </a:r>
            <a:r>
              <a:rPr lang="ru-RU">
                <a:latin typeface="Constantia" pitchFamily="18" charset="0"/>
              </a:rPr>
              <a:t> звёздчатые формы, удовлетворяющие ограничениям, введённым Миллером. Первая из них является соединением куба и октаэдра.    </a:t>
            </a:r>
          </a:p>
        </p:txBody>
      </p:sp>
      <p:pic>
        <p:nvPicPr>
          <p:cNvPr id="7174" name="Picture 6" descr="C:\Users\РиК\Desktop\43.jpg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971600" y="4221088"/>
            <a:ext cx="1401762" cy="1365250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  <a:extLst/>
        </p:spPr>
      </p:pic>
      <p:pic>
        <p:nvPicPr>
          <p:cNvPr id="7175" name="Picture 7" descr="C:\Users\РиК\Desktop\44.jpg"/>
          <p:cNvPicPr>
            <a:picLocks noChangeAspect="1" noChangeArrowheads="1"/>
          </p:cNvPicPr>
          <p:nvPr/>
        </p:nvPicPr>
        <p:blipFill>
          <a:blip r:embed="rId4">
            <a:extLst/>
          </a:blip>
          <a:srcRect/>
          <a:stretch>
            <a:fillRect/>
          </a:stretch>
        </p:blipFill>
        <p:spPr bwMode="auto">
          <a:xfrm>
            <a:off x="2824609" y="4205054"/>
            <a:ext cx="1315343" cy="1381284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  <a:extLst/>
        </p:spPr>
      </p:pic>
      <p:pic>
        <p:nvPicPr>
          <p:cNvPr id="7176" name="Picture 8" descr="C:\Users\РиК\Desktop\45.jpg"/>
          <p:cNvPicPr>
            <a:picLocks noChangeAspect="1" noChangeArrowheads="1"/>
          </p:cNvPicPr>
          <p:nvPr/>
        </p:nvPicPr>
        <p:blipFill>
          <a:blip r:embed="rId5">
            <a:extLst/>
          </a:blip>
          <a:srcRect/>
          <a:stretch>
            <a:fillRect/>
          </a:stretch>
        </p:blipFill>
        <p:spPr bwMode="auto">
          <a:xfrm>
            <a:off x="4612076" y="4205055"/>
            <a:ext cx="1400084" cy="1381283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  <a:extLst/>
        </p:spPr>
      </p:pic>
      <p:pic>
        <p:nvPicPr>
          <p:cNvPr id="7177" name="Picture 9" descr="C:\Users\РиК\Desktop\46.jpg"/>
          <p:cNvPicPr>
            <a:picLocks noChangeAspect="1" noChangeArrowheads="1"/>
          </p:cNvPicPr>
          <p:nvPr/>
        </p:nvPicPr>
        <p:blipFill>
          <a:blip r:embed="rId6">
            <a:extLst/>
          </a:blip>
          <a:srcRect/>
          <a:stretch>
            <a:fillRect/>
          </a:stretch>
        </p:blipFill>
        <p:spPr bwMode="auto">
          <a:xfrm>
            <a:off x="6516216" y="4205055"/>
            <a:ext cx="1391347" cy="1381283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  <a:extLst/>
        </p:spPr>
      </p:pic>
      <p:sp>
        <p:nvSpPr>
          <p:cNvPr id="14" name="12-конечная звезда 13">
            <a:hlinkClick r:id="rId7" action="ppaction://hlinksldjump"/>
          </p:cNvPr>
          <p:cNvSpPr/>
          <p:nvPr/>
        </p:nvSpPr>
        <p:spPr>
          <a:xfrm>
            <a:off x="8027988" y="5848350"/>
            <a:ext cx="936625" cy="893763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8316913" y="6115050"/>
            <a:ext cx="431800" cy="358775"/>
          </a:xfrm>
          <a:prstGeom prst="rightArrow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Box 1"/>
          <p:cNvSpPr txBox="1">
            <a:spLocks noChangeArrowheads="1"/>
          </p:cNvSpPr>
          <p:nvPr/>
        </p:nvSpPr>
        <p:spPr bwMode="auto">
          <a:xfrm>
            <a:off x="1042988" y="1052513"/>
            <a:ext cx="5889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rgbClr val="00B050"/>
                </a:solidFill>
                <a:latin typeface="Constantia" pitchFamily="18" charset="0"/>
              </a:rPr>
              <a:t>Звездчатые формы икосододекаэдра</a:t>
            </a:r>
          </a:p>
        </p:txBody>
      </p:sp>
      <p:sp>
        <p:nvSpPr>
          <p:cNvPr id="45058" name="Прямоугольник 2"/>
          <p:cNvSpPr>
            <a:spLocks noChangeArrowheads="1"/>
          </p:cNvSpPr>
          <p:nvPr/>
        </p:nvSpPr>
        <p:spPr bwMode="auto">
          <a:xfrm>
            <a:off x="2430463" y="1673225"/>
            <a:ext cx="595788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latin typeface="Constantia" pitchFamily="18" charset="0"/>
              </a:rPr>
              <a:t>Икосододекаэдр</a:t>
            </a:r>
            <a:r>
              <a:rPr lang="ru-RU" sz="1600">
                <a:latin typeface="Constantia" pitchFamily="18" charset="0"/>
              </a:rPr>
              <a:t> имеет 32 грани, из которых 12 являются правильными пятиугольными гранями, а остальные 20 — правильными треугольниками.  Икосододекаэдр имеет множество звёздчатых форм, первая из которых есть соединение икосаэдра и додекаэдра.</a:t>
            </a:r>
          </a:p>
        </p:txBody>
      </p:sp>
      <p:pic>
        <p:nvPicPr>
          <p:cNvPr id="8194" name="Picture 2" descr="C:\Users\РиК\Desktop\ПРОЕКТ\картинки\150px-Icosidodecahedron.svg.pn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899591" y="1681824"/>
            <a:ext cx="1771613" cy="1819184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</p:pic>
      <p:pic>
        <p:nvPicPr>
          <p:cNvPr id="8195" name="Picture 3" descr="C:\Users\РиК\Desktop\62 (1).jpg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2699792" y="3854157"/>
            <a:ext cx="1656184" cy="1682969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  <a:extLst/>
        </p:spPr>
      </p:pic>
      <p:pic>
        <p:nvPicPr>
          <p:cNvPr id="8196" name="Picture 4" descr="C:\Users\РиК\Desktop\60 (1).jpg"/>
          <p:cNvPicPr>
            <a:picLocks noChangeAspect="1" noChangeArrowheads="1"/>
          </p:cNvPicPr>
          <p:nvPr/>
        </p:nvPicPr>
        <p:blipFill>
          <a:blip r:embed="rId4">
            <a:extLst/>
          </a:blip>
          <a:srcRect/>
          <a:stretch>
            <a:fillRect/>
          </a:stretch>
        </p:blipFill>
        <p:spPr bwMode="auto">
          <a:xfrm>
            <a:off x="6588224" y="3854157"/>
            <a:ext cx="1650869" cy="1682969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  <a:extLst/>
        </p:spPr>
      </p:pic>
      <p:pic>
        <p:nvPicPr>
          <p:cNvPr id="8197" name="Picture 5" descr="C:\Users\РиК\Desktop\47.jpg"/>
          <p:cNvPicPr>
            <a:picLocks noChangeAspect="1" noChangeArrowheads="1"/>
          </p:cNvPicPr>
          <p:nvPr/>
        </p:nvPicPr>
        <p:blipFill>
          <a:blip r:embed="rId5">
            <a:extLst/>
          </a:blip>
          <a:srcRect/>
          <a:stretch>
            <a:fillRect/>
          </a:stretch>
        </p:blipFill>
        <p:spPr bwMode="auto">
          <a:xfrm>
            <a:off x="846418" y="3854157"/>
            <a:ext cx="1565342" cy="1682969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  <a:extLst/>
        </p:spPr>
      </p:pic>
      <p:pic>
        <p:nvPicPr>
          <p:cNvPr id="8198" name="Picture 6" descr="C:\Users\РиК\Desktop\59.jpg"/>
          <p:cNvPicPr>
            <a:picLocks noChangeAspect="1" noChangeArrowheads="1"/>
          </p:cNvPicPr>
          <p:nvPr/>
        </p:nvPicPr>
        <p:blipFill>
          <a:blip r:embed="rId6">
            <a:extLst/>
          </a:blip>
          <a:srcRect/>
          <a:stretch>
            <a:fillRect/>
          </a:stretch>
        </p:blipFill>
        <p:spPr bwMode="auto">
          <a:xfrm>
            <a:off x="4644008" y="3854158"/>
            <a:ext cx="1734680" cy="1682968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  <a:extLst/>
        </p:spPr>
      </p:pic>
      <p:sp>
        <p:nvSpPr>
          <p:cNvPr id="11" name="12-конечная звезда 10">
            <a:hlinkClick r:id="rId7" action="ppaction://hlinksldjump"/>
          </p:cNvPr>
          <p:cNvSpPr/>
          <p:nvPr/>
        </p:nvSpPr>
        <p:spPr>
          <a:xfrm>
            <a:off x="8027988" y="5848350"/>
            <a:ext cx="936625" cy="893763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8316913" y="6115050"/>
            <a:ext cx="431800" cy="358775"/>
          </a:xfrm>
          <a:prstGeom prst="rightArrow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C:\Users\РиК\Desktop\kovanye-uz;ory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9489712" flipH="1">
            <a:off x="1784350" y="1730375"/>
            <a:ext cx="3127375" cy="16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 descr="C:\Users\РиК\Desktop\kovanye-uz;ory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9489712">
            <a:off x="3836988" y="1646238"/>
            <a:ext cx="3125787" cy="16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2" descr="C:\Users\РиК\Desktop\kovanye-uz;ory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142929">
            <a:off x="1922463" y="3228975"/>
            <a:ext cx="3125787" cy="16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2" descr="C:\Users\РиК\Desktop\kovanye-uz;ory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058121" flipH="1">
            <a:off x="3944938" y="3140075"/>
            <a:ext cx="3127375" cy="167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10-конечная звезда 4">
            <a:hlinkClick r:id="rId3" action="ppaction://hlinksldjump"/>
          </p:cNvPr>
          <p:cNvSpPr/>
          <p:nvPr/>
        </p:nvSpPr>
        <p:spPr>
          <a:xfrm>
            <a:off x="868757" y="2316979"/>
            <a:ext cx="1808068" cy="1800200"/>
          </a:xfrm>
          <a:prstGeom prst="star10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 </a:t>
            </a:r>
          </a:p>
        </p:txBody>
      </p:sp>
      <p:sp>
        <p:nvSpPr>
          <p:cNvPr id="6" name="10-конечная звезда 5">
            <a:hlinkClick r:id="rId4" action="ppaction://hlinksldjump"/>
          </p:cNvPr>
          <p:cNvSpPr/>
          <p:nvPr/>
        </p:nvSpPr>
        <p:spPr>
          <a:xfrm>
            <a:off x="1691680" y="4221088"/>
            <a:ext cx="1656184" cy="1656184"/>
          </a:xfrm>
          <a:prstGeom prst="star10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10-конечная звезда 6">
            <a:hlinkClick r:id="rId5" action="ppaction://hlinksldjump"/>
          </p:cNvPr>
          <p:cNvSpPr/>
          <p:nvPr/>
        </p:nvSpPr>
        <p:spPr>
          <a:xfrm>
            <a:off x="3687025" y="4965186"/>
            <a:ext cx="1656184" cy="1656184"/>
          </a:xfrm>
          <a:prstGeom prst="star10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10-конечная звезда 7">
            <a:hlinkClick r:id="rId6" action="ppaction://hlinksldjump"/>
          </p:cNvPr>
          <p:cNvSpPr/>
          <p:nvPr/>
        </p:nvSpPr>
        <p:spPr>
          <a:xfrm>
            <a:off x="5724128" y="4168429"/>
            <a:ext cx="1656184" cy="1656184"/>
          </a:xfrm>
          <a:prstGeom prst="star10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10-конечная звезда 8">
            <a:hlinkClick r:id="rId7" action="ppaction://hlinksldjump"/>
          </p:cNvPr>
          <p:cNvSpPr/>
          <p:nvPr/>
        </p:nvSpPr>
        <p:spPr>
          <a:xfrm>
            <a:off x="6336196" y="2348880"/>
            <a:ext cx="1836204" cy="1800200"/>
          </a:xfrm>
          <a:prstGeom prst="star10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Каскады</a:t>
            </a:r>
          </a:p>
        </p:txBody>
      </p:sp>
      <p:sp>
        <p:nvSpPr>
          <p:cNvPr id="10" name="10-конечная звезда 9">
            <a:hlinkClick r:id="rId8" action="ppaction://hlinksldjump"/>
          </p:cNvPr>
          <p:cNvSpPr/>
          <p:nvPr/>
        </p:nvSpPr>
        <p:spPr>
          <a:xfrm>
            <a:off x="5724128" y="692696"/>
            <a:ext cx="1728192" cy="1728192"/>
          </a:xfrm>
          <a:prstGeom prst="star10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50" dirty="0"/>
          </a:p>
        </p:txBody>
      </p:sp>
      <p:sp>
        <p:nvSpPr>
          <p:cNvPr id="11" name="10-конечная звезда 10">
            <a:hlinkClick r:id="rId9" action="ppaction://hlinksldjump"/>
          </p:cNvPr>
          <p:cNvSpPr/>
          <p:nvPr/>
        </p:nvSpPr>
        <p:spPr>
          <a:xfrm>
            <a:off x="3687025" y="373759"/>
            <a:ext cx="1656184" cy="1656184"/>
          </a:xfrm>
          <a:prstGeom prst="star10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Теорема Коши</a:t>
            </a:r>
          </a:p>
        </p:txBody>
      </p:sp>
      <p:sp>
        <p:nvSpPr>
          <p:cNvPr id="12" name="10-конечная звезда 11">
            <a:hlinkClick r:id="rId10" action="ppaction://hlinksldjump"/>
          </p:cNvPr>
          <p:cNvSpPr/>
          <p:nvPr/>
        </p:nvSpPr>
        <p:spPr>
          <a:xfrm>
            <a:off x="1691680" y="692696"/>
            <a:ext cx="1728192" cy="1728192"/>
          </a:xfrm>
          <a:prstGeom prst="star10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Теорема Эйлера</a:t>
            </a:r>
          </a:p>
        </p:txBody>
      </p:sp>
      <p:sp>
        <p:nvSpPr>
          <p:cNvPr id="17437" name="TextBox 1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93763" y="3032125"/>
            <a:ext cx="1757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Constantia" pitchFamily="18" charset="0"/>
              </a:rPr>
              <a:t>Многогранник</a:t>
            </a:r>
          </a:p>
        </p:txBody>
      </p:sp>
      <p:sp>
        <p:nvSpPr>
          <p:cNvPr id="17438" name="TextBox 13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5651500" y="1195388"/>
            <a:ext cx="1885950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chemeClr val="bg1"/>
                </a:solidFill>
                <a:latin typeface="Constantia" pitchFamily="18" charset="0"/>
              </a:rPr>
              <a:t>Двойственность многогранников  </a:t>
            </a:r>
          </a:p>
          <a:p>
            <a:pPr algn="ctr"/>
            <a:endParaRPr lang="ru-RU">
              <a:latin typeface="Constantia" pitchFamily="18" charset="0"/>
            </a:endParaRPr>
          </a:p>
        </p:txBody>
      </p:sp>
      <p:sp>
        <p:nvSpPr>
          <p:cNvPr id="17439" name="TextBox 14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5651500" y="4718050"/>
            <a:ext cx="1873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chemeClr val="bg1"/>
                </a:solidFill>
                <a:latin typeface="Constantia" pitchFamily="18" charset="0"/>
              </a:rPr>
              <a:t>Звездчатые многогранники</a:t>
            </a:r>
          </a:p>
        </p:txBody>
      </p:sp>
      <p:sp>
        <p:nvSpPr>
          <p:cNvPr id="17440" name="TextBox 15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3570288" y="5407025"/>
            <a:ext cx="1833562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>
                <a:solidFill>
                  <a:schemeClr val="bg1"/>
                </a:solidFill>
                <a:latin typeface="Constantia" pitchFamily="18" charset="0"/>
              </a:rPr>
              <a:t>Полуправильные многогранники и их звездчатые формы</a:t>
            </a:r>
          </a:p>
        </p:txBody>
      </p:sp>
      <p:sp>
        <p:nvSpPr>
          <p:cNvPr id="17441" name="TextBox 16"/>
          <p:cNvSpPr txBox="1">
            <a:spLocks noChangeArrowheads="1"/>
          </p:cNvSpPr>
          <p:nvPr/>
        </p:nvSpPr>
        <p:spPr bwMode="auto">
          <a:xfrm>
            <a:off x="1782763" y="4864100"/>
            <a:ext cx="1473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Constantia" pitchFamily="18" charset="0"/>
              </a:rPr>
              <a:t>Заключение</a:t>
            </a:r>
          </a:p>
        </p:txBody>
      </p:sp>
      <p:sp>
        <p:nvSpPr>
          <p:cNvPr id="18" name="10-конечная звезда 17">
            <a:hlinkClick r:id="rId11" action="ppaction://hlinksldjump"/>
          </p:cNvPr>
          <p:cNvSpPr/>
          <p:nvPr/>
        </p:nvSpPr>
        <p:spPr>
          <a:xfrm>
            <a:off x="3467067" y="2348880"/>
            <a:ext cx="2041037" cy="2016224"/>
          </a:xfrm>
          <a:prstGeom prst="star10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 </a:t>
            </a:r>
          </a:p>
        </p:txBody>
      </p:sp>
      <p:sp>
        <p:nvSpPr>
          <p:cNvPr id="17445" name="TextBox 2"/>
          <p:cNvSpPr txBox="1">
            <a:spLocks noChangeArrowheads="1"/>
          </p:cNvSpPr>
          <p:nvPr/>
        </p:nvSpPr>
        <p:spPr bwMode="auto">
          <a:xfrm>
            <a:off x="3779838" y="3203575"/>
            <a:ext cx="14525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Constantia" pitchFamily="18" charset="0"/>
              </a:rPr>
              <a:t>Симметрия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1"/>
          <p:cNvSpPr txBox="1">
            <a:spLocks noChangeArrowheads="1"/>
          </p:cNvSpPr>
          <p:nvPr/>
        </p:nvSpPr>
        <p:spPr bwMode="auto">
          <a:xfrm>
            <a:off x="1035050" y="981075"/>
            <a:ext cx="7137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B050"/>
                </a:solidFill>
                <a:latin typeface="Constantia" pitchFamily="18" charset="0"/>
              </a:rPr>
              <a:t>Завершающая звездчатая форма икосододекаэдра</a:t>
            </a:r>
          </a:p>
        </p:txBody>
      </p:sp>
      <p:pic>
        <p:nvPicPr>
          <p:cNvPr id="3" name="Рисунок 2" descr="C:\Users\РиК\Desktop\ПРОЕКТ\картинки\19 зв форма икосододекаэдра.jpg"/>
          <p:cNvPicPr/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1558543" y="4149715"/>
            <a:ext cx="2040890" cy="2040890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4" name="Рисунок 3" descr="C:\Users\РиК\Desktop\66.jpg"/>
          <p:cNvPicPr/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3588216" y="4149715"/>
            <a:ext cx="1967230" cy="2040255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5" name="Рисунок 4" descr="C:\Users\РиК\Desktop\IMG_8487.jpg"/>
          <p:cNvPicPr/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5555446" y="4149080"/>
            <a:ext cx="2040890" cy="2040890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46085" name="Рисунок 5" descr="C:\Users\РиК\Desktop\Mod66 (1)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35050" y="1628775"/>
            <a:ext cx="2808288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6" name="Прямоугольник 6"/>
          <p:cNvSpPr>
            <a:spLocks noChangeArrowheads="1"/>
          </p:cNvSpPr>
          <p:nvPr/>
        </p:nvSpPr>
        <p:spPr bwMode="auto">
          <a:xfrm>
            <a:off x="3779838" y="1471613"/>
            <a:ext cx="457200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>
                <a:latin typeface="Constantia" pitchFamily="18" charset="0"/>
              </a:rPr>
              <a:t>Завершающие звёздчатые формы любых многогранников всегда вызывают особый интерес. Перед нами завершающая звёздчатая форма икосододекаэдра. Не правда ли, чем-то она напоминает вспышку фейерверка, когда из одной точки в разных направлениях разлетаются огненные звёзды и путь их ясно виден на фоне ночного неба. Но никакой фейерверк не сможет передать удивительной упорядоченности и математической точности этого многогранника, лучи которого чётко группируются в 12 заметных «короноидальных» групп.</a:t>
            </a:r>
          </a:p>
        </p:txBody>
      </p:sp>
      <p:sp>
        <p:nvSpPr>
          <p:cNvPr id="8" name="32-конечная звезда 7">
            <a:hlinkClick r:id="rId6" action="ppaction://hlinksldjump"/>
          </p:cNvPr>
          <p:cNvSpPr/>
          <p:nvPr/>
        </p:nvSpPr>
        <p:spPr>
          <a:xfrm>
            <a:off x="7667625" y="5516563"/>
            <a:ext cx="1296988" cy="1225550"/>
          </a:xfrm>
          <a:prstGeom prst="star32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chemeClr val="tx1"/>
                </a:solidFill>
              </a:rPr>
              <a:t>На главную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Box 2"/>
          <p:cNvSpPr txBox="1">
            <a:spLocks noChangeArrowheads="1"/>
          </p:cNvSpPr>
          <p:nvPr/>
        </p:nvSpPr>
        <p:spPr bwMode="auto">
          <a:xfrm>
            <a:off x="2987675" y="1125538"/>
            <a:ext cx="30480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latin typeface="Constantia" pitchFamily="18" charset="0"/>
              </a:rPr>
              <a:t>Заключение</a:t>
            </a:r>
          </a:p>
        </p:txBody>
      </p:sp>
      <p:pic>
        <p:nvPicPr>
          <p:cNvPr id="9218" name="Picture 2" descr="C:\Users\РиК\Desktop\First_stellation_of_dпodecahedr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762000"/>
            <a:ext cx="1295400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РиК\Desktop\First_stellation_of_dпodecahedr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5463" y="828675"/>
            <a:ext cx="1296987" cy="130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РиК\Desktop\First_stellation_of_dпodecahedr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257175"/>
            <a:ext cx="1008062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РиК\Desktop\First_stellation_of_dпodecahedr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255588"/>
            <a:ext cx="1008063" cy="101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РиК\Desktop\First_stellation_of_dпodecahedr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0" y="57150"/>
            <a:ext cx="8509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Users\РиК\Desktop\First_stellation_of_dпodecahedr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7575" y="57150"/>
            <a:ext cx="85248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32-конечная звезда 9">
            <a:hlinkClick r:id="rId4" action="ppaction://hlinksldjump"/>
          </p:cNvPr>
          <p:cNvSpPr/>
          <p:nvPr/>
        </p:nvSpPr>
        <p:spPr>
          <a:xfrm>
            <a:off x="7667625" y="5516563"/>
            <a:ext cx="1296988" cy="1225550"/>
          </a:xfrm>
          <a:prstGeom prst="star32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chemeClr val="tx1"/>
                </a:solidFill>
              </a:rPr>
              <a:t>На главную</a:t>
            </a:r>
          </a:p>
        </p:txBody>
      </p:sp>
      <p:sp>
        <p:nvSpPr>
          <p:cNvPr id="47113" name="TextBox 1"/>
          <p:cNvSpPr txBox="1">
            <a:spLocks noChangeArrowheads="1"/>
          </p:cNvSpPr>
          <p:nvPr/>
        </p:nvSpPr>
        <p:spPr bwMode="auto">
          <a:xfrm>
            <a:off x="1487488" y="2420938"/>
            <a:ext cx="6011862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onstantia" pitchFamily="18" charset="0"/>
              </a:rPr>
              <a:t>Изучение таких простых многогранников как правильные дает очень большой спектр задач, которые можно решать в этой теме, в том числе каскады. А если изучать звездчатые формы, то можно, во-первых, делать различные проекты по созданию звездчатых форм многогранника, изучать характеристики звездчатых форм, проверять, выполняется ли в них теорема Эйлера, а во-вторых, это просто хорошо расширяет кругозор по математике.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2060849"/>
            <a:ext cx="6400800" cy="3048001"/>
          </a:xfrm>
          <a:noFill/>
          <a:ln/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pPr indent="0" algn="ctr">
              <a:buFont typeface="Wingdings" pitchFamily="2" charset="2"/>
              <a:buNone/>
            </a:pPr>
            <a:r>
              <a:rPr lang="ru-RU" sz="2000" b="1" u="sng" smtClean="0">
                <a:solidFill>
                  <a:srgbClr val="00B050"/>
                </a:solidFill>
                <a:latin typeface="Arial" charset="0"/>
              </a:rPr>
              <a:t>Многогранником</a:t>
            </a:r>
            <a:r>
              <a:rPr lang="ru-RU" smtClean="0">
                <a:solidFill>
                  <a:srgbClr val="00B050"/>
                </a:solidFill>
                <a:latin typeface="Arial" charset="0"/>
              </a:rPr>
              <a:t> </a:t>
            </a:r>
            <a:r>
              <a:rPr lang="ru-RU" b="1" smtClean="0">
                <a:latin typeface="Arial" charset="0"/>
              </a:rPr>
              <a:t>называется ограниченное тело, поверхность которого состоит из конечного числа многоугольников, называемых гранями.</a:t>
            </a:r>
            <a:br>
              <a:rPr lang="ru-RU" b="1" smtClean="0">
                <a:latin typeface="Arial" charset="0"/>
              </a:rPr>
            </a:br>
            <a:r>
              <a:rPr lang="ru-RU" sz="2000" b="1" u="sng" smtClean="0">
                <a:solidFill>
                  <a:srgbClr val="00B050"/>
                </a:solidFill>
                <a:latin typeface="Arial" charset="0"/>
              </a:rPr>
              <a:t>Многоугольником</a:t>
            </a:r>
            <a:r>
              <a:rPr lang="ru-RU" b="1" smtClean="0">
                <a:latin typeface="Arial" charset="0"/>
              </a:rPr>
              <a:t> называется простая, плоская, замкнутая ломаная</a:t>
            </a:r>
            <a:endParaRPr lang="ru-RU" smtClean="0">
              <a:latin typeface="Arial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683569" y="3789041"/>
            <a:ext cx="1485900" cy="137985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7" name="Рисунок 6"/>
          <p:cNvPicPr/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2169469" y="4182428"/>
            <a:ext cx="1483995" cy="150685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8" name="Рисунок 7"/>
          <p:cNvPicPr/>
          <p:nvPr/>
        </p:nvPicPr>
        <p:blipFill>
          <a:blip r:embed="rId4">
            <a:extLst/>
          </a:blip>
          <a:srcRect/>
          <a:stretch>
            <a:fillRect/>
          </a:stretch>
        </p:blipFill>
        <p:spPr bwMode="auto">
          <a:xfrm>
            <a:off x="3915195" y="4398648"/>
            <a:ext cx="1379220" cy="144907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9" name="Рисунок 8"/>
          <p:cNvPicPr/>
          <p:nvPr/>
        </p:nvPicPr>
        <p:blipFill>
          <a:blip r:embed="rId5">
            <a:extLst/>
          </a:blip>
          <a:srcRect/>
          <a:stretch>
            <a:fillRect/>
          </a:stretch>
        </p:blipFill>
        <p:spPr bwMode="auto">
          <a:xfrm>
            <a:off x="5652120" y="4398649"/>
            <a:ext cx="1377315" cy="133667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" name="Рисунок 9"/>
          <p:cNvPicPr/>
          <p:nvPr/>
        </p:nvPicPr>
        <p:blipFill>
          <a:blip r:embed="rId6">
            <a:extLst/>
          </a:blip>
          <a:srcRect/>
          <a:stretch>
            <a:fillRect/>
          </a:stretch>
        </p:blipFill>
        <p:spPr bwMode="auto">
          <a:xfrm>
            <a:off x="7062679" y="3797295"/>
            <a:ext cx="1513205" cy="13716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5" name="Рисунок 14"/>
          <p:cNvPicPr/>
          <p:nvPr/>
        </p:nvPicPr>
        <p:blipFill>
          <a:blip r:embed="rId6">
            <a:extLst/>
          </a:blip>
          <a:srcRect/>
          <a:stretch>
            <a:fillRect/>
          </a:stretch>
        </p:blipFill>
        <p:spPr bwMode="auto">
          <a:xfrm>
            <a:off x="899592" y="1052736"/>
            <a:ext cx="1513205" cy="13716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7" name="Рисунок 16"/>
          <p:cNvPicPr/>
          <p:nvPr/>
        </p:nvPicPr>
        <p:blipFill>
          <a:blip r:embed="rId5">
            <a:extLst/>
          </a:blip>
          <a:srcRect/>
          <a:stretch>
            <a:fillRect/>
          </a:stretch>
        </p:blipFill>
        <p:spPr bwMode="auto">
          <a:xfrm>
            <a:off x="2445225" y="764705"/>
            <a:ext cx="1377315" cy="133667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8" name="Рисунок 17"/>
          <p:cNvPicPr/>
          <p:nvPr/>
        </p:nvPicPr>
        <p:blipFill>
          <a:blip r:embed="rId4">
            <a:extLst/>
          </a:blip>
          <a:srcRect/>
          <a:stretch>
            <a:fillRect/>
          </a:stretch>
        </p:blipFill>
        <p:spPr bwMode="auto">
          <a:xfrm>
            <a:off x="3894747" y="564717"/>
            <a:ext cx="1379220" cy="144907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9" name="Рисунок 18"/>
          <p:cNvPicPr/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5364089" y="679613"/>
            <a:ext cx="1483995" cy="150685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0" name="Рисунок 19"/>
          <p:cNvPicPr/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6830963" y="1052737"/>
            <a:ext cx="1485900" cy="137985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" name="12-конечная звезда 1">
            <a:hlinkClick r:id="rId7" action="ppaction://hlinksldjump"/>
          </p:cNvPr>
          <p:cNvSpPr/>
          <p:nvPr/>
        </p:nvSpPr>
        <p:spPr>
          <a:xfrm>
            <a:off x="8027988" y="5848350"/>
            <a:ext cx="936625" cy="893763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8316913" y="6115050"/>
            <a:ext cx="431800" cy="358775"/>
          </a:xfrm>
          <a:prstGeom prst="rightArrow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1371600" y="2438400"/>
            <a:ext cx="6400800" cy="3294856"/>
          </a:xfrm>
          <a:blipFill rotWithShape="1">
            <a:blip r:embed="rId2"/>
            <a:stretch>
              <a:fillRect l="-3333"/>
            </a:stretch>
          </a:blipFill>
        </p:spPr>
        <p:txBody>
          <a:bodyPr rtlCol="0">
            <a:normAutofit/>
          </a:bodyPr>
          <a:lstStyle/>
          <a:p>
            <a:pPr indent="-274320" fontAlgn="auto">
              <a:spcAft>
                <a:spcPts val="0"/>
              </a:spcAft>
              <a:defRPr/>
            </a:pPr>
            <a:r>
              <a:rPr lang="ru-RU">
                <a:noFill/>
              </a:rPr>
              <a:t> </a:t>
            </a:r>
          </a:p>
        </p:txBody>
      </p:sp>
      <p:pic>
        <p:nvPicPr>
          <p:cNvPr id="3084" name="Picture 12" descr="C:\Users\РиК\Desktop\ПРОЕКТ\картинки\144px-Zeroth_stellation_of_icosahed''r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68375" y="995363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13" descr="C:\Users\РиК\Desktop\ПРОЕКТ\картинки\Zeroth_stellation_of_dodecahedrllon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2588" y="941388"/>
            <a:ext cx="1425575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/>
          <p:cNvPicPr>
            <a:picLocks noChangeAspect="1" noChangeArrowheads="1"/>
          </p:cNvPicPr>
          <p:nvPr/>
        </p:nvPicPr>
        <p:blipFill>
          <a:blip r:embed="rId5">
            <a:lum bright="12000" contrast="8000"/>
          </a:blip>
          <a:srcRect/>
          <a:stretch>
            <a:fillRect/>
          </a:stretch>
        </p:blipFill>
        <p:spPr bwMode="auto">
          <a:xfrm>
            <a:off x="4932363" y="766763"/>
            <a:ext cx="1368425" cy="14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/>
          <p:cNvPicPr>
            <a:picLocks noChangeAspect="1" noChangeArrowheads="1"/>
          </p:cNvPicPr>
          <p:nvPr/>
        </p:nvPicPr>
        <p:blipFill>
          <a:blip r:embed="rId6">
            <a:lum bright="34000" contrast="30000"/>
          </a:blip>
          <a:srcRect/>
          <a:stretch>
            <a:fillRect/>
          </a:stretch>
        </p:blipFill>
        <p:spPr bwMode="auto">
          <a:xfrm>
            <a:off x="2700338" y="766763"/>
            <a:ext cx="1511300" cy="14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32-конечная звезда 1">
            <a:hlinkClick r:id="rId7" action="ppaction://hlinksldjump"/>
          </p:cNvPr>
          <p:cNvSpPr/>
          <p:nvPr/>
        </p:nvSpPr>
        <p:spPr>
          <a:xfrm>
            <a:off x="7667625" y="5516563"/>
            <a:ext cx="1296988" cy="1225550"/>
          </a:xfrm>
          <a:prstGeom prst="star32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chemeClr val="tx1"/>
                </a:solidFill>
              </a:rPr>
              <a:t>На главную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913" y="1201738"/>
            <a:ext cx="6400800" cy="685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50"/>
                </a:solidFill>
              </a:rPr>
              <a:t>Теорема </a:t>
            </a:r>
            <a:r>
              <a:rPr lang="ru-RU" b="1" dirty="0" err="1" smtClean="0">
                <a:solidFill>
                  <a:srgbClr val="00B050"/>
                </a:solidFill>
              </a:rPr>
              <a:t>эйлера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0"/>
          </a:xfrm>
        </p:spPr>
        <p:txBody>
          <a:bodyPr rtlCol="0">
            <a:normAutofit fontScale="92500" lnSpcReduction="10000"/>
          </a:bodyPr>
          <a:lstStyle/>
          <a:p>
            <a:pPr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dirty="0" smtClean="0"/>
              <a:t>Теорема: Для </a:t>
            </a:r>
            <a:r>
              <a:rPr lang="ru-RU" b="1" dirty="0"/>
              <a:t>любого выпуклого многогранника выполнено:</a:t>
            </a:r>
            <a:endParaRPr lang="ru-RU" dirty="0"/>
          </a:p>
          <a:p>
            <a:pPr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400" b="1" dirty="0" smtClean="0"/>
              <a:t>В-Р+Г=2,                                         </a:t>
            </a:r>
            <a:r>
              <a:rPr lang="ru-RU" b="1" dirty="0" smtClean="0"/>
              <a:t>где </a:t>
            </a:r>
            <a:r>
              <a:rPr lang="ru-RU" b="1" dirty="0"/>
              <a:t>В- число вершин</a:t>
            </a:r>
            <a:br>
              <a:rPr lang="ru-RU" b="1" dirty="0"/>
            </a:br>
            <a:r>
              <a:rPr lang="ru-RU" b="1" dirty="0"/>
              <a:t>     </a:t>
            </a:r>
            <a:r>
              <a:rPr lang="ru-RU" b="1" dirty="0" smtClean="0"/>
              <a:t>   Р-число </a:t>
            </a:r>
            <a:r>
              <a:rPr lang="ru-RU" b="1" dirty="0"/>
              <a:t>ребер </a:t>
            </a:r>
            <a:endParaRPr lang="ru-RU" dirty="0"/>
          </a:p>
          <a:p>
            <a:pPr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dirty="0"/>
              <a:t>       </a:t>
            </a:r>
            <a:r>
              <a:rPr lang="ru-RU" b="1" dirty="0" smtClean="0"/>
              <a:t> Г-число </a:t>
            </a:r>
            <a:r>
              <a:rPr lang="ru-RU" b="1" dirty="0"/>
              <a:t>граней</a:t>
            </a:r>
            <a:endParaRPr lang="ru-RU" dirty="0"/>
          </a:p>
          <a:p>
            <a:pPr indent="-274320"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050" name="Picture 2" descr="C:\Users\РиК\Desktop\ПРОЕКТ\картинки\144px-First_compound_stellation_of_icosahedron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05650" y="2708275"/>
            <a:ext cx="1271588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C:\Users\РиК\Desktop\ПРОЕКТ\картинки\144px-Eleventh_stellation_of_icosidodenocahedr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3217863"/>
            <a:ext cx="11620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C:\Users\РиК\Desktop\ПРОЕКТ\картинки\144px-Third_stellation_ofll_dodecahedron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63" y="5227638"/>
            <a:ext cx="911225" cy="90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Users\РиК\Desktop\ПРОЕКТ\картинки\144px-First_compound_stellation_of_icosahedron.svg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00888" y="4941888"/>
            <a:ext cx="1271587" cy="127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Users\РиК\Desktop\ПРОЕКТ\картинки\144px-First_compound_stellation_of_icosahedron.svg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56100" y="4591050"/>
            <a:ext cx="1271588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C:\Users\РиК\Desktop\ПРОЕКТ\картинки\144px-Eleventh_stellation_of_icosidodenocahedron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95963" y="2814638"/>
            <a:ext cx="11620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C:\Users\РиК\Desktop\ПРОЕКТ\картинки\144px-Eleventh_stellation_of_icosidodenocahedron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69038" y="4037013"/>
            <a:ext cx="11620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7" descr="C:\Users\РиК\Desktop\ПРОЕКТ\картинки\144px-Third_stellation_ofll_dodecahedron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740650" y="4062413"/>
            <a:ext cx="911225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7" descr="C:\Users\РиК\Desktop\ПРОЕКТ\картинки\144px-Third_stellation_ofll_dodecahedron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340350" y="3798888"/>
            <a:ext cx="911225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32-конечная звезда 17">
            <a:hlinkClick r:id="rId11" action="ppaction://hlinksldjump"/>
          </p:cNvPr>
          <p:cNvSpPr/>
          <p:nvPr/>
        </p:nvSpPr>
        <p:spPr>
          <a:xfrm>
            <a:off x="7667625" y="5516563"/>
            <a:ext cx="1296988" cy="1225550"/>
          </a:xfrm>
          <a:prstGeom prst="star32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schemeClr val="tx1"/>
                </a:solidFill>
              </a:rPr>
              <a:t>На главную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913" y="1341438"/>
            <a:ext cx="6400800" cy="685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50"/>
                </a:solidFill>
              </a:rPr>
              <a:t>Теорема коши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971600" y="2204864"/>
            <a:ext cx="7560840" cy="3888432"/>
          </a:xfrm>
          <a:blipFill rotWithShape="1">
            <a:blip r:embed="rId2"/>
            <a:stretch>
              <a:fillRect l="-161" b="-1097"/>
            </a:stretch>
          </a:blipFill>
        </p:spPr>
        <p:txBody>
          <a:bodyPr rtlCol="0">
            <a:normAutofit/>
          </a:bodyPr>
          <a:lstStyle/>
          <a:p>
            <a:pPr indent="-274320" fontAlgn="auto">
              <a:spcAft>
                <a:spcPts val="0"/>
              </a:spcAft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4" name="12-конечная звезда 3">
            <a:hlinkClick r:id="rId3" action="ppaction://hlinksldjump"/>
          </p:cNvPr>
          <p:cNvSpPr/>
          <p:nvPr/>
        </p:nvSpPr>
        <p:spPr>
          <a:xfrm>
            <a:off x="8027988" y="5848350"/>
            <a:ext cx="936625" cy="893763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8316913" y="6115050"/>
            <a:ext cx="431800" cy="358775"/>
          </a:xfrm>
          <a:prstGeom prst="rightArrow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1259632" y="2204864"/>
            <a:ext cx="6400800" cy="3048001"/>
          </a:xfrm>
          <a:blipFill rotWithShape="1">
            <a:blip r:embed="rId2"/>
            <a:stretch>
              <a:fillRect l="-667"/>
            </a:stretch>
          </a:blipFill>
        </p:spPr>
        <p:txBody>
          <a:bodyPr rtlCol="0">
            <a:normAutofit/>
          </a:bodyPr>
          <a:lstStyle/>
          <a:p>
            <a:pPr indent="-274320" fontAlgn="auto">
              <a:spcAft>
                <a:spcPts val="0"/>
              </a:spcAft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4" name="12-конечная звезда 3">
            <a:hlinkClick r:id="rId3" action="ppaction://hlinksldjump"/>
          </p:cNvPr>
          <p:cNvSpPr/>
          <p:nvPr/>
        </p:nvSpPr>
        <p:spPr>
          <a:xfrm>
            <a:off x="8027988" y="5848350"/>
            <a:ext cx="936625" cy="893763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8316913" y="6115050"/>
            <a:ext cx="431800" cy="358775"/>
          </a:xfrm>
          <a:prstGeom prst="rightArrow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39552" y="1340768"/>
            <a:ext cx="8136904" cy="4392488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noFill/>
                <a:latin typeface="+mn-lt"/>
              </a:rPr>
              <a:t> 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331913" y="942975"/>
            <a:ext cx="64008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 cap="all" spc="3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ru-RU" b="1" smtClean="0">
                <a:solidFill>
                  <a:srgbClr val="00B050"/>
                </a:solidFill>
              </a:rPr>
              <a:t>Теорема коши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12-конечная звезда 4">
            <a:hlinkClick r:id="rId3" action="ppaction://hlinksldjump"/>
          </p:cNvPr>
          <p:cNvSpPr/>
          <p:nvPr/>
        </p:nvSpPr>
        <p:spPr>
          <a:xfrm>
            <a:off x="8027988" y="5848350"/>
            <a:ext cx="936625" cy="893763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8316913" y="6115050"/>
            <a:ext cx="431800" cy="358775"/>
          </a:xfrm>
          <a:prstGeom prst="rightArrow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1128</TotalTime>
  <Words>1454</Words>
  <Application>Microsoft Office PowerPoint</Application>
  <PresentationFormat>Экран (4:3)</PresentationFormat>
  <Paragraphs>195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Кутюр</vt:lpstr>
      <vt:lpstr>ПРОЕКТНО-ИССЛЕДОВАТЕЛЬСКАЯ ДЕЯТЕЛЬНОСТЬ  «ПРАВИЛЬНЫЕ МНОГОГРАННИКИ И ИХ ЗВЕЗДЧАТЫЕ ФОРМЫ»</vt:lpstr>
      <vt:lpstr>Презентация PowerPoint</vt:lpstr>
      <vt:lpstr>Презентация PowerPoint</vt:lpstr>
      <vt:lpstr>Презентация PowerPoint</vt:lpstr>
      <vt:lpstr>Презентация PowerPoint</vt:lpstr>
      <vt:lpstr>Теорема эйлера</vt:lpstr>
      <vt:lpstr>Теорема коши</vt:lpstr>
      <vt:lpstr>Презентация PowerPoint</vt:lpstr>
      <vt:lpstr>Презентация PowerPoint</vt:lpstr>
      <vt:lpstr>Презентация PowerPoint</vt:lpstr>
      <vt:lpstr>Понятие симметрии</vt:lpstr>
      <vt:lpstr>Центральная симметрия</vt:lpstr>
      <vt:lpstr>Зеркальная симметрия</vt:lpstr>
      <vt:lpstr>Элементы симметрии тетраэдра </vt:lpstr>
      <vt:lpstr>Элементы симметрии куба</vt:lpstr>
      <vt:lpstr>Элементы симметрии октаэдра</vt:lpstr>
      <vt:lpstr>Элементы симметрии икосаэдра</vt:lpstr>
      <vt:lpstr>Элементы симметрии додекаэдра</vt:lpstr>
      <vt:lpstr>Двойственность многогранников</vt:lpstr>
      <vt:lpstr>каскады</vt:lpstr>
      <vt:lpstr>Презентация PowerPoint</vt:lpstr>
      <vt:lpstr>Звездчатые многогранники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РиК</dc:creator>
  <cp:lastModifiedBy>РиК</cp:lastModifiedBy>
  <cp:revision>67</cp:revision>
  <dcterms:created xsi:type="dcterms:W3CDTF">2017-01-23T22:07:23Z</dcterms:created>
  <dcterms:modified xsi:type="dcterms:W3CDTF">2017-03-02T21:49:14Z</dcterms:modified>
</cp:coreProperties>
</file>